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553" r:id="rId2"/>
    <p:sldId id="258" r:id="rId3"/>
    <p:sldId id="493" r:id="rId4"/>
    <p:sldId id="376" r:id="rId5"/>
    <p:sldId id="260" r:id="rId6"/>
    <p:sldId id="354" r:id="rId7"/>
    <p:sldId id="261" r:id="rId8"/>
    <p:sldId id="499" r:id="rId9"/>
    <p:sldId id="500" r:id="rId10"/>
    <p:sldId id="501" r:id="rId11"/>
    <p:sldId id="429" r:id="rId12"/>
    <p:sldId id="502" r:id="rId13"/>
    <p:sldId id="503" r:id="rId14"/>
    <p:sldId id="361" r:id="rId15"/>
    <p:sldId id="358" r:id="rId16"/>
    <p:sldId id="363" r:id="rId17"/>
    <p:sldId id="369" r:id="rId18"/>
    <p:sldId id="364" r:id="rId19"/>
    <p:sldId id="366" r:id="rId20"/>
    <p:sldId id="504" r:id="rId21"/>
    <p:sldId id="505" r:id="rId22"/>
    <p:sldId id="370" r:id="rId23"/>
    <p:sldId id="391" r:id="rId24"/>
    <p:sldId id="371" r:id="rId25"/>
    <p:sldId id="549" r:id="rId26"/>
    <p:sldId id="359" r:id="rId27"/>
    <p:sldId id="373" r:id="rId28"/>
    <p:sldId id="404" r:id="rId29"/>
    <p:sldId id="442" r:id="rId30"/>
    <p:sldId id="506" r:id="rId31"/>
    <p:sldId id="443" r:id="rId32"/>
    <p:sldId id="508" r:id="rId33"/>
    <p:sldId id="550" r:id="rId34"/>
    <p:sldId id="473" r:id="rId35"/>
    <p:sldId id="474" r:id="rId36"/>
    <p:sldId id="477" r:id="rId37"/>
    <p:sldId id="478" r:id="rId38"/>
    <p:sldId id="420" r:id="rId39"/>
    <p:sldId id="479" r:id="rId40"/>
    <p:sldId id="495" r:id="rId41"/>
    <p:sldId id="453" r:id="rId42"/>
  </p:sldIdLst>
  <p:sldSz cx="9144000" cy="6858000" type="screen4x3"/>
  <p:notesSz cx="6881813" cy="10002838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82" autoAdjust="0"/>
    <p:restoredTop sz="94265" autoAdjust="0"/>
  </p:normalViewPr>
  <p:slideViewPr>
    <p:cSldViewPr showGuides="1">
      <p:cViewPr>
        <p:scale>
          <a:sx n="64" d="100"/>
          <a:sy n="64" d="100"/>
        </p:scale>
        <p:origin x="-2502" y="-5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1E85C146-F2B0-41F2-84B0-5746192BAFAF}" type="datetimeFigureOut">
              <a:rPr lang="sl-SI" smtClean="0"/>
              <a:pPr/>
              <a:t>5.10.2016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98102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CCEF8DEB-7069-4BD2-9151-8BBF2F0CFE33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l">
              <a:defRPr sz="13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/>
          <a:lstStyle>
            <a:lvl1pPr algn="r">
              <a:defRPr sz="1300"/>
            </a:lvl1pPr>
          </a:lstStyle>
          <a:p>
            <a:fld id="{439FF7D2-1AAC-41D4-9693-26E0CFF8B8F8}" type="datetimeFigureOut">
              <a:rPr lang="sl-SI" smtClean="0"/>
              <a:pPr/>
              <a:t>5.10.2016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50888"/>
            <a:ext cx="4997450" cy="3749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478" tIns="48239" rIns="96478" bIns="48239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751348"/>
            <a:ext cx="5505450" cy="4501277"/>
          </a:xfrm>
          <a:prstGeom prst="rect">
            <a:avLst/>
          </a:prstGeom>
        </p:spPr>
        <p:txBody>
          <a:bodyPr vert="horz" lIns="96478" tIns="48239" rIns="96478" bIns="4823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l">
              <a:defRPr sz="13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9500960"/>
            <a:ext cx="2982119" cy="500142"/>
          </a:xfrm>
          <a:prstGeom prst="rect">
            <a:avLst/>
          </a:prstGeom>
        </p:spPr>
        <p:txBody>
          <a:bodyPr vert="horz" lIns="96478" tIns="48239" rIns="96478" bIns="48239" rtlCol="0" anchor="b"/>
          <a:lstStyle>
            <a:lvl1pPr algn="r">
              <a:defRPr sz="1300"/>
            </a:lvl1pPr>
          </a:lstStyle>
          <a:p>
            <a:fld id="{CF8EB4E7-27D9-4021-B2DA-FACDDCD200DA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ncient_Romans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en.wikipedia.org/wiki/Pantheon,_Rome" TargetMode="External"/><Relationship Id="rId4" Type="http://schemas.openxmlformats.org/officeDocument/2006/relationships/hyperlink" Target="http://en.wikipedia.org/wiki/Roman_Empire" TargetMode="Externa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l-SI" b="1" u="none" dirty="0" smtClean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sl-SI" dirty="0" smtClean="0"/>
              <a:t>Takole sem zložila zgodbo. </a:t>
            </a:r>
          </a:p>
          <a:p>
            <a:pPr eaLnBrk="1" hangingPunct="1">
              <a:spcBef>
                <a:spcPct val="0"/>
              </a:spcBef>
            </a:pPr>
            <a:r>
              <a:rPr lang="sl-SI" dirty="0" smtClean="0"/>
              <a:t>Najprej nekaj o agregatih in terminologiji na splošno. </a:t>
            </a:r>
          </a:p>
          <a:p>
            <a:pPr eaLnBrk="1" hangingPunct="1">
              <a:spcBef>
                <a:spcPct val="0"/>
              </a:spcBef>
            </a:pPr>
            <a:r>
              <a:rPr lang="sl-SI" dirty="0" smtClean="0"/>
              <a:t>Nato bom pokazala nekaj primerov rušenja</a:t>
            </a:r>
            <a:r>
              <a:rPr lang="sl-SI" baseline="0" dirty="0" smtClean="0"/>
              <a:t> objektov, kako se to dela v Sloveniji. </a:t>
            </a:r>
          </a:p>
          <a:p>
            <a:pPr eaLnBrk="1" hangingPunct="1">
              <a:spcBef>
                <a:spcPct val="0"/>
              </a:spcBef>
            </a:pPr>
            <a:r>
              <a:rPr lang="sl-SI" baseline="0" dirty="0" smtClean="0"/>
              <a:t>Sledi poglavje o nevarnih snoveh, </a:t>
            </a:r>
          </a:p>
          <a:p>
            <a:pPr eaLnBrk="1" hangingPunct="1">
              <a:spcBef>
                <a:spcPct val="0"/>
              </a:spcBef>
            </a:pPr>
            <a:r>
              <a:rPr lang="sl-SI" baseline="0" dirty="0" smtClean="0"/>
              <a:t>Nato bom povedala nekaj o lastnostih in preiskavah recikliranega agregata</a:t>
            </a:r>
          </a:p>
          <a:p>
            <a:pPr eaLnBrk="1" hangingPunct="1">
              <a:spcBef>
                <a:spcPct val="0"/>
              </a:spcBef>
            </a:pPr>
            <a:r>
              <a:rPr lang="sl-SI" baseline="0" dirty="0" smtClean="0"/>
              <a:t>Na koncu nekaj mnenj in vprašanj, tudi za vas.</a:t>
            </a:r>
            <a:r>
              <a:rPr lang="sl-SI" dirty="0" smtClean="0"/>
              <a:t> </a:t>
            </a: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79161C-5352-452A-B608-BFCBC2A05208}" type="slidenum">
              <a:rPr lang="sl-SI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sl-SI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Morda bom s tem komu v rano nasula</a:t>
            </a:r>
            <a:r>
              <a:rPr lang="sl-SI" baseline="0" dirty="0" smtClean="0"/>
              <a:t> soli , žal mi je.</a:t>
            </a:r>
          </a:p>
          <a:p>
            <a:r>
              <a:rPr lang="sl-SI" baseline="0" dirty="0" smtClean="0"/>
              <a:t>Takole: no, pa smo</a:t>
            </a:r>
          </a:p>
          <a:p>
            <a:r>
              <a:rPr lang="sl-SI" baseline="0" dirty="0" smtClean="0"/>
              <a:t>A veste kje je to? Stara Cinkarna: Prav, 10 let nazaj, ampak danes ni </a:t>
            </a:r>
            <a:r>
              <a:rPr lang="sl-SI" baseline="0" dirty="0" err="1" smtClean="0"/>
              <a:t>nic</a:t>
            </a:r>
            <a:r>
              <a:rPr lang="sl-SI" baseline="0" dirty="0" smtClean="0"/>
              <a:t> bolje.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EB4E7-27D9-4021-B2DA-FACDDCD200DA}" type="slidenum">
              <a:rPr lang="sl-SI" smtClean="0"/>
              <a:pPr/>
              <a:t>11</a:t>
            </a:fld>
            <a:endParaRPr lang="sl-SI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V Kamniku, še toplo rušenje, pred kratkim. Poglejte,</a:t>
            </a:r>
            <a:r>
              <a:rPr lang="sl-SI" baseline="0" dirty="0" smtClean="0"/>
              <a:t> okna, skoraj novo streho. Gre za neko inventivno rušenje po vertikali?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EB4E7-27D9-4021-B2DA-FACDDCD200DA}" type="slidenum">
              <a:rPr lang="sl-SI" smtClean="0"/>
              <a:pPr/>
              <a:t>14</a:t>
            </a:fld>
            <a:endParaRPr lang="sl-SI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Najboljše je selektivno rušenje.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EB4E7-27D9-4021-B2DA-FACDDCD200DA}" type="slidenum">
              <a:rPr lang="sl-SI" smtClean="0"/>
              <a:pPr/>
              <a:t>15</a:t>
            </a:fld>
            <a:endParaRPr lang="sl-SI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Kako to identificiramo?</a:t>
            </a:r>
          </a:p>
          <a:p>
            <a:r>
              <a:rPr lang="sl-SI" dirty="0" smtClean="0"/>
              <a:t>Težko, treba je upoštevati načelo</a:t>
            </a:r>
            <a:r>
              <a:rPr lang="sl-SI" baseline="0" dirty="0" smtClean="0"/>
              <a:t> previdnosti, če smo v dvomu, raje dajmo v preiskavo.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EB4E7-27D9-4021-B2DA-FACDDCD200DA}" type="slidenum">
              <a:rPr lang="sl-SI" smtClean="0"/>
              <a:pPr/>
              <a:t>17</a:t>
            </a:fld>
            <a:endParaRPr lang="sl-SI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buFontTx/>
              <a:buNone/>
            </a:pPr>
            <a:r>
              <a:rPr lang="sl-SI" dirty="0" smtClean="0"/>
              <a:t>Nekaj zgodbe v zgodbi in sicer o azbestu. Nekateri so prepričani, da azbest</a:t>
            </a:r>
            <a:r>
              <a:rPr lang="sl-SI" baseline="0" dirty="0" smtClean="0"/>
              <a:t> ni noč takega in da delamo paniko.</a:t>
            </a:r>
            <a:endParaRPr lang="sl-SI" dirty="0" smtClean="0"/>
          </a:p>
        </p:txBody>
      </p:sp>
      <p:sp>
        <p:nvSpPr>
          <p:cNvPr id="1730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90807A-47E5-4586-A117-6FF543708885}" type="slidenum">
              <a:rPr lang="sl-SI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sl-SI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sl-SI" b="1" dirty="0" smtClean="0"/>
              <a:t> </a:t>
            </a:r>
            <a:endParaRPr lang="en-US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A4DE46-049E-467B-8C86-48E3577032B7}" type="slidenum">
              <a:rPr lang="sl-SI" smtClean="0"/>
              <a:pPr>
                <a:defRPr/>
              </a:pPr>
              <a:t>19</a:t>
            </a:fld>
            <a:endParaRPr lang="sl-SI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In na tej poti je mnogo žrtev.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EB4E7-27D9-4021-B2DA-FACDDCD200DA}" type="slidenum">
              <a:rPr lang="sl-SI" smtClean="0"/>
              <a:pPr/>
              <a:t>22</a:t>
            </a:fld>
            <a:endParaRPr lang="sl-SI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Kako je v Sloveniji?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EB4E7-27D9-4021-B2DA-FACDDCD200DA}" type="slidenum">
              <a:rPr lang="sl-SI" smtClean="0"/>
              <a:pPr/>
              <a:t>23</a:t>
            </a:fld>
            <a:endParaRPr lang="sl-SI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300" dirty="0" smtClean="0"/>
              <a:t> </a:t>
            </a:r>
            <a:endParaRPr lang="sl-SI" sz="1300" dirty="0" smtClean="0"/>
          </a:p>
          <a:p>
            <a:r>
              <a:rPr lang="sl-SI" dirty="0" smtClean="0"/>
              <a:t>Praksa</a:t>
            </a:r>
            <a:r>
              <a:rPr lang="sl-SI" baseline="0" dirty="0" smtClean="0"/>
              <a:t> v Sloveniji. Azbestni proizvodi, izdelki ležijo povsod okoli. </a:t>
            </a:r>
          </a:p>
          <a:p>
            <a:r>
              <a:rPr lang="sl-SI" baseline="0" dirty="0" smtClean="0"/>
              <a:t> Prihaja do bizarnih situacij, ko čiščenje vrtičkov morajo izvajati azbestni specialci. 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EB4E7-27D9-4021-B2DA-FACDDCD200DA}" type="slidenum">
              <a:rPr lang="sl-SI" smtClean="0"/>
              <a:pPr/>
              <a:t>24</a:t>
            </a:fld>
            <a:endParaRPr lang="sl-SI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Torej,  po predelavi dobimo</a:t>
            </a:r>
            <a:r>
              <a:rPr lang="sl-SI" baseline="0" dirty="0" smtClean="0"/>
              <a:t> recikliran agregat.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EB4E7-27D9-4021-B2DA-FACDDCD200DA}" type="slidenum">
              <a:rPr lang="sl-SI" smtClean="0"/>
              <a:pPr/>
              <a:t>26</a:t>
            </a:fld>
            <a:endParaRPr 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4783">
              <a:defRPr/>
            </a:pPr>
            <a:r>
              <a:rPr lang="sl-SI" dirty="0" smtClean="0"/>
              <a:t>Agregati niso</a:t>
            </a:r>
            <a:r>
              <a:rPr lang="sl-SI" baseline="0" dirty="0" smtClean="0"/>
              <a:t> samo </a:t>
            </a:r>
            <a:r>
              <a:rPr lang="sl-SI" dirty="0" smtClean="0"/>
              <a:t>stroji</a:t>
            </a:r>
            <a:r>
              <a:rPr lang="sl-SI" baseline="0" dirty="0" smtClean="0"/>
              <a:t> za pridobivanje elektrike. Agregat je uradno ime za pesek, prod, kamnolomski </a:t>
            </a:r>
            <a:r>
              <a:rPr lang="sl-SI" baseline="0" dirty="0" err="1" smtClean="0"/>
              <a:t>dorobljenec</a:t>
            </a:r>
            <a:r>
              <a:rPr lang="sl-SI" baseline="0" dirty="0" smtClean="0"/>
              <a:t>, ki se uporablja v  gradbeništvu.</a:t>
            </a:r>
            <a:endParaRPr lang="sl-SI" dirty="0" smtClean="0"/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EB4E7-27D9-4021-B2DA-FACDDCD200DA}" type="slidenum">
              <a:rPr lang="sl-SI" smtClean="0"/>
              <a:pPr/>
              <a:t>3</a:t>
            </a:fld>
            <a:endParaRPr lang="sl-SI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KO rečem enakovreden, izhajam iz dejstva, da so naravni agregati</a:t>
            </a:r>
            <a:r>
              <a:rPr lang="sl-SI" baseline="0" dirty="0" smtClean="0"/>
              <a:t> različne kakovosti in tako lahko rečem, trdim, da so reciklirani agregati enakovredni nekaterim naravnim agregatom.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EB4E7-27D9-4021-B2DA-FACDDCD200DA}" type="slidenum">
              <a:rPr lang="sl-SI" smtClean="0"/>
              <a:pPr/>
              <a:t>28</a:t>
            </a:fld>
            <a:endParaRPr lang="sl-SI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l-SI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C99A0F8-1F91-464D-B976-2F222D4CD440}" type="slidenum">
              <a:rPr lang="sl-SI" smtClean="0">
                <a:latin typeface="Arial" pitchFamily="34" charset="0"/>
                <a:cs typeface="Arial" pitchFamily="34" charset="0"/>
              </a:rPr>
              <a:pPr/>
              <a:t>30</a:t>
            </a:fld>
            <a:endParaRPr lang="sl-SI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EB4E7-27D9-4021-B2DA-FACDDCD200DA}" type="slidenum">
              <a:rPr lang="sl-SI" smtClean="0"/>
              <a:pPr/>
              <a:t>31</a:t>
            </a:fld>
            <a:endParaRPr lang="sl-SI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smtClean="0">
              <a:latin typeface="Arial" pitchFamily="34" charset="0"/>
            </a:endParaRPr>
          </a:p>
          <a:p>
            <a:pPr>
              <a:spcBef>
                <a:spcPct val="0"/>
              </a:spcBef>
            </a:pPr>
            <a:r>
              <a:rPr lang="sl-SI" smtClean="0"/>
              <a:t> </a:t>
            </a: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DC24AAE-75D1-4B73-9711-C446BD07ED87}" type="slidenum">
              <a:rPr lang="sl-SI" smtClean="0">
                <a:latin typeface="Arial" pitchFamily="34" charset="0"/>
                <a:cs typeface="Arial" pitchFamily="34" charset="0"/>
              </a:rPr>
              <a:pPr/>
              <a:t>32</a:t>
            </a:fld>
            <a:endParaRPr lang="sl-SI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dirty="0" smtClean="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sl-SI" dirty="0" smtClean="0"/>
              <a:t> </a:t>
            </a: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533573C-D286-4258-8331-9F82BFCCDA7F}" type="slidenum">
              <a:rPr lang="sl-SI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sl-SI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354214-1468-4405-85CA-11DA3BF89E27}" type="slidenum">
              <a:rPr lang="sl-SI" smtClean="0"/>
              <a:pPr/>
              <a:t>35</a:t>
            </a:fld>
            <a:endParaRPr lang="sl-SI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sl-SI" smtClean="0"/>
          </a:p>
          <a:p>
            <a:pPr eaLnBrk="1" hangingPunct="1">
              <a:spcBef>
                <a:spcPct val="0"/>
              </a:spcBef>
            </a:pPr>
            <a:r>
              <a:rPr lang="sl-SI" smtClean="0"/>
              <a:t>We have enjoyed the benefits of concrete for more than 3000 years. </a:t>
            </a:r>
          </a:p>
          <a:p>
            <a:pPr eaLnBrk="1" hangingPunct="1">
              <a:spcBef>
                <a:spcPct val="0"/>
              </a:spcBef>
            </a:pPr>
            <a:endParaRPr lang="sl-SI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Concrete technology was known </a:t>
            </a:r>
            <a:r>
              <a:rPr lang="sl-SI" smtClean="0"/>
              <a:t>to</a:t>
            </a:r>
            <a:r>
              <a:rPr lang="en-US" smtClean="0"/>
              <a:t> the </a:t>
            </a:r>
            <a:r>
              <a:rPr lang="en-US" smtClean="0">
                <a:hlinkClick r:id="rId3" tooltip="Ancient Romans"/>
              </a:rPr>
              <a:t>Ancient Romans</a:t>
            </a:r>
            <a:r>
              <a:rPr lang="en-US" smtClean="0"/>
              <a:t> and was widely used within the </a:t>
            </a:r>
            <a:r>
              <a:rPr lang="en-US" smtClean="0">
                <a:hlinkClick r:id="rId4" tooltip="Roman Empire"/>
              </a:rPr>
              <a:t>Roman Empire</a:t>
            </a:r>
            <a:endParaRPr lang="sl-SI" smtClean="0"/>
          </a:p>
          <a:p>
            <a:pPr eaLnBrk="1" hangingPunct="1">
              <a:spcBef>
                <a:spcPct val="0"/>
              </a:spcBef>
            </a:pPr>
            <a:r>
              <a:rPr lang="sl-SI" smtClean="0"/>
              <a:t>T</a:t>
            </a:r>
            <a:r>
              <a:rPr lang="en-US" smtClean="0"/>
              <a:t>he concrete dome</a:t>
            </a:r>
            <a:r>
              <a:rPr lang="sl-SI" smtClean="0"/>
              <a:t> (doum)</a:t>
            </a:r>
            <a:r>
              <a:rPr lang="en-US" smtClean="0"/>
              <a:t> of the </a:t>
            </a:r>
            <a:r>
              <a:rPr lang="en-US" smtClean="0">
                <a:hlinkClick r:id="rId5" tooltip="Pantheon, Rome"/>
              </a:rPr>
              <a:t>Pantheon</a:t>
            </a:r>
            <a:r>
              <a:rPr lang="en-US" smtClean="0"/>
              <a:t> is the world's largest</a:t>
            </a:r>
            <a:r>
              <a:rPr lang="sl-SI" smtClean="0"/>
              <a:t> unreinforced dome</a:t>
            </a:r>
            <a:r>
              <a:rPr lang="en-US" smtClean="0"/>
              <a:t>. </a:t>
            </a:r>
            <a:endParaRPr lang="sl-SI" smtClean="0"/>
          </a:p>
          <a:p>
            <a:pPr eaLnBrk="1" hangingPunct="1">
              <a:spcBef>
                <a:spcPct val="0"/>
              </a:spcBef>
            </a:pPr>
            <a:endParaRPr lang="sl-SI" smtClean="0"/>
          </a:p>
          <a:p>
            <a:pPr eaLnBrk="1" hangingPunct="1">
              <a:spcBef>
                <a:spcPct val="0"/>
              </a:spcBef>
            </a:pPr>
            <a:r>
              <a:rPr lang="en-US" smtClean="0"/>
              <a:t>After the Empire </a:t>
            </a:r>
            <a:r>
              <a:rPr lang="sl-SI" smtClean="0"/>
              <a:t>fell,</a:t>
            </a:r>
            <a:r>
              <a:rPr lang="en-US" smtClean="0"/>
              <a:t> </a:t>
            </a:r>
            <a:r>
              <a:rPr lang="sl-SI" smtClean="0"/>
              <a:t>the </a:t>
            </a:r>
            <a:r>
              <a:rPr lang="en-US" smtClean="0"/>
              <a:t>use of concrete became </a:t>
            </a:r>
            <a:r>
              <a:rPr lang="sl-SI" smtClean="0"/>
              <a:t>very </a:t>
            </a:r>
            <a:r>
              <a:rPr lang="en-US" smtClean="0"/>
              <a:t>scarce</a:t>
            </a:r>
            <a:r>
              <a:rPr lang="sl-SI" smtClean="0"/>
              <a:t> (skers),</a:t>
            </a:r>
            <a:r>
              <a:rPr lang="en-US" smtClean="0"/>
              <a:t> until the technology was re-pioneered in the mid-18th century.</a:t>
            </a:r>
            <a:endParaRPr lang="sl-SI" smtClean="0"/>
          </a:p>
          <a:p>
            <a:endParaRPr lang="sl-SI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4DB479-57B8-4C69-8ED3-9576BFB3D659}" type="slidenum">
              <a:rPr lang="sl-SI" smtClean="0"/>
              <a:pPr/>
              <a:t>36</a:t>
            </a:fld>
            <a:endParaRPr lang="sl-SI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EB4E7-27D9-4021-B2DA-FACDDCD200DA}" type="slidenum">
              <a:rPr lang="sl-SI" smtClean="0"/>
              <a:pPr/>
              <a:t>38</a:t>
            </a:fld>
            <a:endParaRPr lang="sl-SI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EB4E7-27D9-4021-B2DA-FACDDCD200DA}" type="slidenum">
              <a:rPr lang="sl-SI" smtClean="0"/>
              <a:pPr/>
              <a:t>39</a:t>
            </a:fld>
            <a:endParaRPr lang="sl-S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4783">
              <a:defRPr/>
            </a:pPr>
            <a:r>
              <a:rPr lang="sl-SI" sz="1300" dirty="0" smtClean="0"/>
              <a:t>Iz teh podatkov lahko razberete, kako pomembni so agregati v različnih gradbeniških aplikacijah.</a:t>
            </a: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EB4E7-27D9-4021-B2DA-FACDDCD200DA}" type="slidenum">
              <a:rPr lang="sl-SI" smtClean="0"/>
              <a:pPr/>
              <a:t>4</a:t>
            </a:fld>
            <a:endParaRPr lang="sl-S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4783">
              <a:defRPr/>
            </a:pPr>
            <a:r>
              <a:rPr lang="sl-SI" sz="1300" b="1" dirty="0" smtClean="0"/>
              <a:t>Po definiciji je naravni agregat</a:t>
            </a:r>
            <a:r>
              <a:rPr lang="sl-SI" sz="1300" dirty="0" smtClean="0"/>
              <a:t> </a:t>
            </a:r>
            <a:r>
              <a:rPr lang="sl-SI" sz="1300" b="1" dirty="0" err="1" smtClean="0"/>
              <a:t>agregat</a:t>
            </a:r>
            <a:r>
              <a:rPr lang="sl-SI" sz="1300" b="1" dirty="0" smtClean="0"/>
              <a:t> mineralnega izvora, ki je bil le mehansko predelan.</a:t>
            </a:r>
            <a:endParaRPr lang="sl-SI" sz="1300" dirty="0" smtClean="0"/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EB4E7-27D9-4021-B2DA-FACDDCD200DA}" type="slidenum">
              <a:rPr lang="sl-SI" smtClean="0"/>
              <a:pPr/>
              <a:t>5</a:t>
            </a:fld>
            <a:endParaRPr lang="sl-S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4783">
              <a:defRPr/>
            </a:pPr>
            <a:r>
              <a:rPr lang="sl-SI" sz="1300" dirty="0" smtClean="0"/>
              <a:t>Torej, to je pesek in prod iz gramoznic, lahko neobdelan, lahko drobljen in kamnolomska kamnine.</a:t>
            </a: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EB4E7-27D9-4021-B2DA-FACDDCD200DA}" type="slidenum">
              <a:rPr lang="sl-SI" smtClean="0"/>
              <a:pPr/>
              <a:t>6</a:t>
            </a:fld>
            <a:endParaRPr lang="sl-S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sz="1300" b="1" dirty="0" smtClean="0">
                <a:solidFill>
                  <a:schemeClr val="tx2">
                    <a:lumMod val="50000"/>
                  </a:schemeClr>
                </a:solidFill>
              </a:rPr>
              <a:t>Umetni agregat</a:t>
            </a:r>
            <a:r>
              <a:rPr lang="sl-SI" sz="1300" dirty="0" smtClean="0">
                <a:solidFill>
                  <a:schemeClr val="tx2">
                    <a:lumMod val="50000"/>
                  </a:schemeClr>
                </a:solidFill>
              </a:rPr>
              <a:t>: Agregat mineralnega izvora, pripravljen v industrijskem procesu, pod vplivom toplotnih ali drugačnih sprememb</a:t>
            </a:r>
            <a:r>
              <a:rPr lang="sl-SI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8EB4E7-27D9-4021-B2DA-FACDDCD200DA}" type="slidenum">
              <a:rPr lang="sl-SI" smtClean="0"/>
              <a:pPr/>
              <a:t>7</a:t>
            </a:fld>
            <a:endParaRPr lang="sl-S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l-SI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82FEDD2-57E2-4E34-AFBD-F5B7D7244A24}" type="slidenum">
              <a:rPr lang="sl-SI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sl-SI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l-SI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1234598-DE71-4132-A425-59D330774909}" type="slidenum">
              <a:rPr lang="sl-SI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sl-SI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l-SI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DFAF54-6205-4C13-9ACE-E524319E037A}" type="slidenum">
              <a:rPr lang="sl-SI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sl-SI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8EB18-8356-4581-ADAD-4A5E8D51B318}" type="datetimeFigureOut">
              <a:rPr lang="sl-SI" smtClean="0"/>
              <a:pPr/>
              <a:t>5.10.2016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FF65F-9DBB-4E50-9EDC-7E751400B27F}" type="slidenum">
              <a:rPr lang="sl-SI" smtClean="0"/>
              <a:pPr/>
              <a:t>‹#›</a:t>
            </a:fld>
            <a:endParaRPr lang="sl-SI"/>
          </a:p>
        </p:txBody>
      </p:sp>
      <p:pic>
        <p:nvPicPr>
          <p:cNvPr id="7" name="Picture 4" descr="ozadj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48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268760"/>
            <a:ext cx="360024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7"/>
          <p:cNvSpPr txBox="1">
            <a:spLocks noChangeArrowheads="1"/>
          </p:cNvSpPr>
          <p:nvPr userDrawn="1"/>
        </p:nvSpPr>
        <p:spPr bwMode="auto">
          <a:xfrm>
            <a:off x="0" y="6451836"/>
            <a:ext cx="79009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l-SI" sz="1400" dirty="0" err="1">
                <a:solidFill>
                  <a:srgbClr val="537335"/>
                </a:solidFill>
                <a:latin typeface="Tahoma" pitchFamily="34" charset="0"/>
              </a:rPr>
              <a:t>Promotion</a:t>
            </a:r>
            <a:r>
              <a:rPr lang="sl-SI" sz="1400" dirty="0">
                <a:solidFill>
                  <a:srgbClr val="537335"/>
                </a:solidFill>
                <a:latin typeface="Tahoma" pitchFamily="34" charset="0"/>
              </a:rPr>
              <a:t> </a:t>
            </a:r>
            <a:r>
              <a:rPr lang="sl-SI" sz="1400" dirty="0" err="1">
                <a:solidFill>
                  <a:srgbClr val="537335"/>
                </a:solidFill>
                <a:latin typeface="Tahoma" pitchFamily="34" charset="0"/>
              </a:rPr>
              <a:t>of</a:t>
            </a:r>
            <a:r>
              <a:rPr lang="sl-SI" sz="1400" dirty="0">
                <a:solidFill>
                  <a:srgbClr val="537335"/>
                </a:solidFill>
                <a:latin typeface="Tahoma" pitchFamily="34" charset="0"/>
              </a:rPr>
              <a:t> </a:t>
            </a:r>
            <a:r>
              <a:rPr lang="sl-SI" sz="1400" dirty="0" err="1">
                <a:solidFill>
                  <a:srgbClr val="537335"/>
                </a:solidFill>
                <a:latin typeface="Tahoma" pitchFamily="34" charset="0"/>
              </a:rPr>
              <a:t>the</a:t>
            </a:r>
            <a:r>
              <a:rPr lang="sl-SI" sz="1400" dirty="0">
                <a:solidFill>
                  <a:srgbClr val="537335"/>
                </a:solidFill>
                <a:latin typeface="Tahoma" pitchFamily="34" charset="0"/>
              </a:rPr>
              <a:t> </a:t>
            </a:r>
            <a:r>
              <a:rPr lang="sl-SI" sz="1400" dirty="0" err="1">
                <a:solidFill>
                  <a:srgbClr val="537335"/>
                </a:solidFill>
                <a:latin typeface="Tahoma" pitchFamily="34" charset="0"/>
              </a:rPr>
              <a:t>Recycling</a:t>
            </a:r>
            <a:r>
              <a:rPr lang="sl-SI" sz="1400" dirty="0">
                <a:solidFill>
                  <a:srgbClr val="537335"/>
                </a:solidFill>
                <a:latin typeface="Tahoma" pitchFamily="34" charset="0"/>
              </a:rPr>
              <a:t> </a:t>
            </a:r>
            <a:r>
              <a:rPr lang="sl-SI" sz="1400" dirty="0" err="1">
                <a:solidFill>
                  <a:srgbClr val="537335"/>
                </a:solidFill>
                <a:latin typeface="Tahoma" pitchFamily="34" charset="0"/>
              </a:rPr>
              <a:t>of</a:t>
            </a:r>
            <a:r>
              <a:rPr lang="sl-SI" sz="1400" dirty="0">
                <a:solidFill>
                  <a:srgbClr val="537335"/>
                </a:solidFill>
                <a:latin typeface="Tahoma" pitchFamily="34" charset="0"/>
              </a:rPr>
              <a:t> </a:t>
            </a:r>
            <a:r>
              <a:rPr lang="sl-SI" sz="1400" dirty="0" err="1">
                <a:solidFill>
                  <a:srgbClr val="537335"/>
                </a:solidFill>
                <a:latin typeface="Tahoma" pitchFamily="34" charset="0"/>
              </a:rPr>
              <a:t>Industrial</a:t>
            </a:r>
            <a:r>
              <a:rPr lang="sl-SI" sz="1400" dirty="0">
                <a:solidFill>
                  <a:srgbClr val="537335"/>
                </a:solidFill>
                <a:latin typeface="Tahoma" pitchFamily="34" charset="0"/>
              </a:rPr>
              <a:t> </a:t>
            </a:r>
            <a:r>
              <a:rPr lang="sl-SI" sz="1400" dirty="0" err="1">
                <a:solidFill>
                  <a:srgbClr val="537335"/>
                </a:solidFill>
                <a:latin typeface="Tahoma" pitchFamily="34" charset="0"/>
              </a:rPr>
              <a:t>Waste</a:t>
            </a:r>
            <a:r>
              <a:rPr lang="sl-SI" sz="1400" dirty="0">
                <a:solidFill>
                  <a:srgbClr val="537335"/>
                </a:solidFill>
                <a:latin typeface="Tahoma" pitchFamily="34" charset="0"/>
              </a:rPr>
              <a:t> </a:t>
            </a:r>
            <a:r>
              <a:rPr lang="sl-SI" sz="1400" dirty="0" err="1">
                <a:solidFill>
                  <a:srgbClr val="537335"/>
                </a:solidFill>
                <a:latin typeface="Tahoma" pitchFamily="34" charset="0"/>
              </a:rPr>
              <a:t>and</a:t>
            </a:r>
            <a:r>
              <a:rPr lang="sl-SI" sz="1400" dirty="0">
                <a:solidFill>
                  <a:srgbClr val="537335"/>
                </a:solidFill>
                <a:latin typeface="Tahoma" pitchFamily="34" charset="0"/>
              </a:rPr>
              <a:t> Building </a:t>
            </a:r>
            <a:r>
              <a:rPr lang="sl-SI" sz="1400" dirty="0" err="1">
                <a:solidFill>
                  <a:srgbClr val="537335"/>
                </a:solidFill>
                <a:latin typeface="Tahoma" pitchFamily="34" charset="0"/>
              </a:rPr>
              <a:t>Rubble</a:t>
            </a:r>
            <a:r>
              <a:rPr lang="sl-SI" sz="1400" dirty="0">
                <a:solidFill>
                  <a:srgbClr val="537335"/>
                </a:solidFill>
                <a:latin typeface="Tahoma" pitchFamily="34" charset="0"/>
              </a:rPr>
              <a:t> </a:t>
            </a:r>
            <a:r>
              <a:rPr lang="sl-SI" sz="1400" dirty="0" err="1">
                <a:solidFill>
                  <a:srgbClr val="537335"/>
                </a:solidFill>
                <a:latin typeface="Tahoma" pitchFamily="34" charset="0"/>
              </a:rPr>
              <a:t>for</a:t>
            </a:r>
            <a:r>
              <a:rPr lang="sl-SI" sz="1400" dirty="0">
                <a:solidFill>
                  <a:srgbClr val="537335"/>
                </a:solidFill>
                <a:latin typeface="Tahoma" pitchFamily="34" charset="0"/>
              </a:rPr>
              <a:t> </a:t>
            </a:r>
            <a:r>
              <a:rPr lang="sl-SI" sz="1400" dirty="0" err="1">
                <a:solidFill>
                  <a:srgbClr val="537335"/>
                </a:solidFill>
                <a:latin typeface="Tahoma" pitchFamily="34" charset="0"/>
              </a:rPr>
              <a:t>the</a:t>
            </a:r>
            <a:r>
              <a:rPr lang="sl-SI" sz="1400" dirty="0">
                <a:solidFill>
                  <a:srgbClr val="537335"/>
                </a:solidFill>
                <a:latin typeface="Tahoma" pitchFamily="34" charset="0"/>
              </a:rPr>
              <a:t> Construction </a:t>
            </a:r>
            <a:r>
              <a:rPr lang="sl-SI" sz="1400" dirty="0" err="1">
                <a:solidFill>
                  <a:srgbClr val="537335"/>
                </a:solidFill>
                <a:latin typeface="Tahoma" pitchFamily="34" charset="0"/>
              </a:rPr>
              <a:t>Industry</a:t>
            </a:r>
            <a:r>
              <a:rPr lang="sl-SI" sz="1400" dirty="0">
                <a:solidFill>
                  <a:srgbClr val="537335"/>
                </a:solidFill>
                <a:latin typeface="Tahoma" pitchFamily="34" charset="0"/>
              </a:rPr>
              <a:t>.</a:t>
            </a:r>
            <a:r>
              <a:rPr lang="sl-SI" dirty="0"/>
              <a:t> </a:t>
            </a:r>
          </a:p>
        </p:txBody>
      </p:sp>
      <p:pic>
        <p:nvPicPr>
          <p:cNvPr id="11" name="Picture 8" descr="life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4626" y="5857875"/>
            <a:ext cx="12604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97206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8EB18-8356-4581-ADAD-4A5E8D51B318}" type="datetimeFigureOut">
              <a:rPr lang="sl-SI" smtClean="0"/>
              <a:pPr/>
              <a:t>5.10.2016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FF65F-9DBB-4E50-9EDC-7E751400B27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566994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8EB18-8356-4581-ADAD-4A5E8D51B318}" type="datetimeFigureOut">
              <a:rPr lang="sl-SI" smtClean="0"/>
              <a:pPr/>
              <a:t>5.10.2016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FF65F-9DBB-4E50-9EDC-7E751400B27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484217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8EB18-8356-4581-ADAD-4A5E8D51B318}" type="datetimeFigureOut">
              <a:rPr lang="sl-SI" smtClean="0"/>
              <a:pPr/>
              <a:t>5.10.2016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FF65F-9DBB-4E50-9EDC-7E751400B27F}" type="slidenum">
              <a:rPr lang="sl-SI" smtClean="0"/>
              <a:pPr/>
              <a:t>‹#›</a:t>
            </a:fld>
            <a:endParaRPr lang="sl-SI"/>
          </a:p>
        </p:txBody>
      </p:sp>
      <p:pic>
        <p:nvPicPr>
          <p:cNvPr id="7" name="Picture 2" descr="ozadj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877272"/>
            <a:ext cx="12557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0" y="6446664"/>
            <a:ext cx="79009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Promotion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of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the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Recycling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of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Industrial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Waste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and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Building </a:t>
            </a: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Rubble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for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the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Construction </a:t>
            </a: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Industry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.</a:t>
            </a:r>
            <a:r>
              <a:rPr kumimoji="0" lang="sl-SI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230001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8EB18-8356-4581-ADAD-4A5E8D51B318}" type="datetimeFigureOut">
              <a:rPr lang="sl-SI" smtClean="0"/>
              <a:pPr/>
              <a:t>5.10.2016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FF65F-9DBB-4E50-9EDC-7E751400B27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164319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8EB18-8356-4581-ADAD-4A5E8D51B318}" type="datetimeFigureOut">
              <a:rPr lang="sl-SI" smtClean="0"/>
              <a:pPr/>
              <a:t>5.10.2016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FF65F-9DBB-4E50-9EDC-7E751400B27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132869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8EB18-8356-4581-ADAD-4A5E8D51B318}" type="datetimeFigureOut">
              <a:rPr lang="sl-SI" smtClean="0"/>
              <a:pPr/>
              <a:t>5.10.2016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FF65F-9DBB-4E50-9EDC-7E751400B27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102775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8EB18-8356-4581-ADAD-4A5E8D51B318}" type="datetimeFigureOut">
              <a:rPr lang="sl-SI" smtClean="0"/>
              <a:pPr/>
              <a:t>5.10.2016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FF65F-9DBB-4E50-9EDC-7E751400B27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848207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8EB18-8356-4581-ADAD-4A5E8D51B318}" type="datetimeFigureOut">
              <a:rPr lang="sl-SI" smtClean="0"/>
              <a:pPr/>
              <a:t>5.10.2016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FF65F-9DBB-4E50-9EDC-7E751400B27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2788744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8EB18-8356-4581-ADAD-4A5E8D51B318}" type="datetimeFigureOut">
              <a:rPr lang="sl-SI" smtClean="0"/>
              <a:pPr/>
              <a:t>5.10.2016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FF65F-9DBB-4E50-9EDC-7E751400B27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970600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8EB18-8356-4581-ADAD-4A5E8D51B318}" type="datetimeFigureOut">
              <a:rPr lang="sl-SI" smtClean="0"/>
              <a:pPr/>
              <a:t>5.10.2016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FF65F-9DBB-4E50-9EDC-7E751400B27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xmlns="" val="3030762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zadje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sl-S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l-S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8EB18-8356-4581-ADAD-4A5E8D51B318}" type="datetimeFigureOut">
              <a:rPr lang="sl-SI" smtClean="0"/>
              <a:pPr/>
              <a:t>5.10.2016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FF65F-9DBB-4E50-9EDC-7E751400B27F}" type="slidenum">
              <a:rPr lang="sl-SI" smtClean="0"/>
              <a:pPr/>
              <a:t>‹#›</a:t>
            </a:fld>
            <a:endParaRPr lang="sl-SI"/>
          </a:p>
        </p:txBody>
      </p:sp>
      <p:pic>
        <p:nvPicPr>
          <p:cNvPr id="9" name="Picture 8" descr="life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4626" y="5857875"/>
            <a:ext cx="126047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/>
          <p:cNvSpPr txBox="1">
            <a:spLocks noChangeArrowheads="1"/>
          </p:cNvSpPr>
          <p:nvPr userDrawn="1"/>
        </p:nvSpPr>
        <p:spPr bwMode="auto">
          <a:xfrm>
            <a:off x="0" y="6388100"/>
            <a:ext cx="79009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Promotion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of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the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Recycling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of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Industrial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Waste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and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Building </a:t>
            </a: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Rubble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for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</a:t>
            </a: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the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 Construction </a:t>
            </a:r>
            <a:r>
              <a:rPr kumimoji="0" lang="sl-SI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Industry</a:t>
            </a:r>
            <a:r>
              <a:rPr kumimoji="0" lang="sl-SI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537335"/>
                </a:solidFill>
                <a:effectLst/>
                <a:uLnTx/>
                <a:uFillTx/>
                <a:latin typeface="Tahoma" pitchFamily="34" charset="0"/>
                <a:cs typeface="Arial" charset="0"/>
              </a:rPr>
              <a:t>.</a:t>
            </a:r>
            <a:r>
              <a:rPr kumimoji="0" lang="sl-SI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844583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lang="en-US" sz="4400" kern="1200" smtClean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88900" y="1556792"/>
            <a:ext cx="9055100" cy="34724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sl-SI" sz="3200" b="1" dirty="0" smtClean="0">
                <a:solidFill>
                  <a:srgbClr val="537335"/>
                </a:solidFill>
                <a:latin typeface="Tahoma" pitchFamily="34" charset="0"/>
                <a:ea typeface="+mn-ea"/>
                <a:cs typeface="+mn-cs"/>
              </a:rPr>
              <a:t/>
            </a:r>
            <a:br>
              <a:rPr lang="sl-SI" sz="3200" b="1" dirty="0" smtClean="0">
                <a:solidFill>
                  <a:srgbClr val="537335"/>
                </a:solidFill>
                <a:latin typeface="Tahoma" pitchFamily="34" charset="0"/>
                <a:ea typeface="+mn-ea"/>
                <a:cs typeface="+mn-cs"/>
              </a:rPr>
            </a:br>
            <a:r>
              <a:rPr lang="sl-SI" sz="800" b="1" dirty="0" smtClean="0">
                <a:solidFill>
                  <a:srgbClr val="537335"/>
                </a:solidFill>
                <a:latin typeface="Tahoma" pitchFamily="34" charset="0"/>
                <a:ea typeface="+mn-ea"/>
                <a:cs typeface="+mn-cs"/>
              </a:rPr>
              <a:t/>
            </a:r>
            <a:br>
              <a:rPr lang="sl-SI" sz="800" b="1" dirty="0" smtClean="0">
                <a:solidFill>
                  <a:srgbClr val="537335"/>
                </a:solidFill>
                <a:latin typeface="Tahoma" pitchFamily="34" charset="0"/>
                <a:ea typeface="+mn-ea"/>
                <a:cs typeface="+mn-cs"/>
              </a:rPr>
            </a:br>
            <a:r>
              <a:rPr lang="sl-SI" sz="3600" b="1" dirty="0">
                <a:solidFill>
                  <a:srgbClr val="006600"/>
                </a:solidFill>
              </a:rPr>
              <a:t>OBDELAVA GRADBENIH ODPADKOV</a:t>
            </a:r>
            <a:br>
              <a:rPr lang="sl-SI" sz="3600" b="1" dirty="0">
                <a:solidFill>
                  <a:srgbClr val="006600"/>
                </a:solidFill>
              </a:rPr>
            </a:br>
            <a:r>
              <a:rPr lang="sl-SI" sz="3600" b="1" dirty="0">
                <a:solidFill>
                  <a:srgbClr val="006600"/>
                </a:solidFill>
              </a:rPr>
              <a:t>- PREDELAVA ALI </a:t>
            </a:r>
            <a:r>
              <a:rPr lang="sl-SI" sz="3600" b="1" dirty="0" smtClean="0">
                <a:solidFill>
                  <a:srgbClr val="006600"/>
                </a:solidFill>
              </a:rPr>
              <a:t>RECIKLAŽA ?</a:t>
            </a:r>
            <a:r>
              <a:rPr lang="sl-SI" sz="28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sl-SI" sz="28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sl-SI" sz="14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sl-SI" sz="1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sl-SI" sz="2700" b="1" dirty="0">
                <a:solidFill>
                  <a:schemeClr val="accent2">
                    <a:lumMod val="75000"/>
                  </a:schemeClr>
                </a:solidFill>
              </a:rPr>
              <a:t>Drugi del :</a:t>
            </a:r>
            <a:br>
              <a:rPr lang="sl-SI" sz="27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sl-SI" sz="2700" b="1" dirty="0">
                <a:solidFill>
                  <a:schemeClr val="accent2">
                    <a:lumMod val="75000"/>
                  </a:schemeClr>
                </a:solidFill>
              </a:rPr>
              <a:t>Reciklirani agregati – </a:t>
            </a:r>
            <a:r>
              <a:rPr lang="sl-SI" sz="2700" b="1" dirty="0" smtClean="0">
                <a:solidFill>
                  <a:schemeClr val="accent2">
                    <a:lumMod val="75000"/>
                  </a:schemeClr>
                </a:solidFill>
              </a:rPr>
              <a:t>lastnosti in uporabnost</a:t>
            </a:r>
            <a:r>
              <a:rPr lang="sl-SI" sz="2000" dirty="0" smtClean="0">
                <a:solidFill>
                  <a:srgbClr val="537335"/>
                </a:solidFill>
                <a:latin typeface="Tahoma" pitchFamily="34" charset="0"/>
                <a:ea typeface="+mn-ea"/>
                <a:cs typeface="+mn-cs"/>
              </a:rPr>
              <a:t/>
            </a:r>
            <a:br>
              <a:rPr lang="sl-SI" sz="2000" dirty="0" smtClean="0">
                <a:solidFill>
                  <a:srgbClr val="537335"/>
                </a:solidFill>
                <a:latin typeface="Tahoma" pitchFamily="34" charset="0"/>
                <a:ea typeface="+mn-ea"/>
                <a:cs typeface="+mn-cs"/>
              </a:rPr>
            </a:br>
            <a:endParaRPr lang="sl-SI" sz="3200" dirty="0">
              <a:solidFill>
                <a:srgbClr val="537335"/>
              </a:solidFill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4700" y="227013"/>
            <a:ext cx="18542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ubtitle 2"/>
          <p:cNvSpPr txBox="1">
            <a:spLocks/>
          </p:cNvSpPr>
          <p:nvPr/>
        </p:nvSpPr>
        <p:spPr>
          <a:xfrm>
            <a:off x="1352550" y="5245100"/>
            <a:ext cx="6400800" cy="876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None/>
            </a:pPr>
            <a:r>
              <a:rPr lang="sl-SI" sz="1600" dirty="0" smtClean="0">
                <a:solidFill>
                  <a:srgbClr val="006600"/>
                </a:solidFill>
                <a:latin typeface="Tahoma" pitchFamily="34" charset="0"/>
              </a:rPr>
              <a:t>Ana Mladenovič, Zavod za gradbeništvo Slovenije </a:t>
            </a:r>
          </a:p>
          <a:p>
            <a:pPr algn="ctr">
              <a:buNone/>
            </a:pPr>
            <a:r>
              <a:rPr lang="sl-SI" sz="1600" dirty="0" smtClean="0">
                <a:solidFill>
                  <a:srgbClr val="006600"/>
                </a:solidFill>
                <a:latin typeface="Tahoma" pitchFamily="34" charset="0"/>
              </a:rPr>
              <a:t>Rogaška Slatina, 13.10.2016</a:t>
            </a:r>
            <a:r>
              <a:rPr lang="sl-SI" sz="1600" kern="0" dirty="0" smtClean="0">
                <a:solidFill>
                  <a:srgbClr val="006600"/>
                </a:solidFill>
                <a:latin typeface="Tahoma" pitchFamily="34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552" y="2780928"/>
            <a:ext cx="2447925" cy="647700"/>
          </a:xfrm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algn="ctr">
              <a:buFontTx/>
              <a:buNone/>
              <a:defRPr/>
            </a:pPr>
            <a:r>
              <a:rPr lang="sl-SI" sz="44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BUM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192" y="2924944"/>
            <a:ext cx="2087563" cy="1079500"/>
          </a:xfrm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algn="ctr">
              <a:buFontTx/>
              <a:buNone/>
              <a:defRPr/>
            </a:pPr>
            <a:r>
              <a:rPr lang="sl-SI" sz="44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Selektivno rušenje</a:t>
            </a:r>
          </a:p>
          <a:p>
            <a:pPr>
              <a:buFont typeface="Arial" charset="0"/>
              <a:buChar char="•"/>
              <a:defRPr/>
            </a:pPr>
            <a:endParaRPr lang="sl-SI" dirty="0"/>
          </a:p>
        </p:txBody>
      </p:sp>
      <p:sp>
        <p:nvSpPr>
          <p:cNvPr id="5" name="Rectangle 4"/>
          <p:cNvSpPr/>
          <p:nvPr/>
        </p:nvSpPr>
        <p:spPr>
          <a:xfrm>
            <a:off x="2411760" y="692696"/>
            <a:ext cx="3744912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sl-SI" sz="44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</a:t>
            </a:r>
            <a:r>
              <a:rPr lang="sl-SI" sz="40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+mj-ea"/>
                <a:cs typeface="+mj-cs"/>
              </a:rPr>
              <a:t>Več pristopov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660000">
            <a:off x="5913862" y="2079720"/>
            <a:ext cx="1008063" cy="576263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051720" y="1916832"/>
            <a:ext cx="792163" cy="719138"/>
          </a:xfrm>
          <a:prstGeom prst="straightConnector1">
            <a:avLst/>
          </a:prstGeom>
          <a:ln w="3810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 txBox="1">
            <a:spLocks/>
          </p:cNvSpPr>
          <p:nvPr/>
        </p:nvSpPr>
        <p:spPr>
          <a:xfrm>
            <a:off x="3203848" y="3429000"/>
            <a:ext cx="2447925" cy="720080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>
            <a:normAutofit fontScale="92500"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sl-SI" sz="4000" b="1" dirty="0">
                <a:latin typeface="Calibri" pitchFamily="34" charset="0"/>
                <a:ea typeface="+mj-ea"/>
                <a:cs typeface="+mj-cs"/>
              </a:rPr>
              <a:t>Nekaj </a:t>
            </a:r>
            <a:r>
              <a:rPr lang="sl-SI" sz="4000" b="1" dirty="0" smtClean="0">
                <a:latin typeface="Calibri" pitchFamily="34" charset="0"/>
                <a:ea typeface="+mj-ea"/>
                <a:cs typeface="+mj-cs"/>
              </a:rPr>
              <a:t>vmes</a:t>
            </a:r>
            <a:endParaRPr lang="sl-SI" sz="4000" b="1" dirty="0">
              <a:latin typeface="Calibri" pitchFamily="34" charset="0"/>
              <a:ea typeface="+mj-ea"/>
              <a:cs typeface="+mj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355976" y="1772816"/>
            <a:ext cx="1017" cy="1296987"/>
          </a:xfrm>
          <a:prstGeom prst="straightConnector1">
            <a:avLst/>
          </a:prstGeom>
          <a:ln w="3492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Mladenovic\Documents\My Pictures\STROKOVNO\cinkarna\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4000" y="1368000"/>
            <a:ext cx="5436000" cy="4077453"/>
          </a:xfrm>
          <a:prstGeom prst="rect">
            <a:avLst/>
          </a:prstGeom>
          <a:noFill/>
        </p:spPr>
      </p:pic>
      <p:pic>
        <p:nvPicPr>
          <p:cNvPr id="4" name="Picture 2" descr="C:\Users\Mladenovic\Documents\My Pictures\STROKOVNO\cinkarna\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4000" y="1368000"/>
            <a:ext cx="5436000" cy="4077453"/>
          </a:xfrm>
          <a:prstGeom prst="rect">
            <a:avLst/>
          </a:prstGeom>
          <a:noFill/>
        </p:spPr>
      </p:pic>
      <p:pic>
        <p:nvPicPr>
          <p:cNvPr id="27650" name="Picture 2" descr="C:\Users\Mladenovic\Documents\My Pictures\STROKOVNO\cinkarna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4000" y="1368000"/>
            <a:ext cx="5436000" cy="4077453"/>
          </a:xfrm>
          <a:prstGeom prst="rect">
            <a:avLst/>
          </a:prstGeom>
          <a:noFill/>
        </p:spPr>
      </p:pic>
      <p:pic>
        <p:nvPicPr>
          <p:cNvPr id="27651" name="Picture 3" descr="C:\Users\Mladenovic\Documents\My Pictures\STROKOVNO\cinkarna\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4000" y="1368000"/>
            <a:ext cx="5436000" cy="4077453"/>
          </a:xfrm>
          <a:prstGeom prst="rect">
            <a:avLst/>
          </a:prstGeom>
          <a:noFill/>
        </p:spPr>
      </p:pic>
      <p:pic>
        <p:nvPicPr>
          <p:cNvPr id="27652" name="Picture 4" descr="C:\Users\Mladenovic\Documents\My Pictures\STROKOVNO\cinkarna\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4000" y="1368000"/>
            <a:ext cx="5436000" cy="4077453"/>
          </a:xfrm>
          <a:prstGeom prst="rect">
            <a:avLst/>
          </a:prstGeom>
          <a:noFill/>
        </p:spPr>
      </p:pic>
      <p:pic>
        <p:nvPicPr>
          <p:cNvPr id="27653" name="Picture 5" descr="C:\Users\Mladenovic\Documents\My Pictures\STROKOVNO\cinkarna\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4000" y="1368000"/>
            <a:ext cx="5436000" cy="4077453"/>
          </a:xfrm>
          <a:prstGeom prst="rect">
            <a:avLst/>
          </a:prstGeom>
          <a:noFill/>
        </p:spPr>
      </p:pic>
      <p:pic>
        <p:nvPicPr>
          <p:cNvPr id="27654" name="Picture 6" descr="C:\Users\Mladenovic\Documents\My Pictures\STROKOVNO\cinkarna\1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4000" y="1368000"/>
            <a:ext cx="5436000" cy="4077453"/>
          </a:xfrm>
          <a:prstGeom prst="rect">
            <a:avLst/>
          </a:prstGeom>
          <a:noFill/>
        </p:spPr>
      </p:pic>
      <p:pic>
        <p:nvPicPr>
          <p:cNvPr id="27655" name="Picture 7" descr="C:\Users\Mladenovic\Documents\My Pictures\STROKOVNO\cinkarna\1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64000" y="1368000"/>
            <a:ext cx="5436000" cy="4077453"/>
          </a:xfrm>
          <a:prstGeom prst="rect">
            <a:avLst/>
          </a:prstGeom>
          <a:noFill/>
        </p:spPr>
      </p:pic>
      <p:pic>
        <p:nvPicPr>
          <p:cNvPr id="27656" name="Picture 8" descr="C:\Users\Mladenovic\Documents\My Pictures\STROKOVNO\cinkarna\1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64000" y="1368000"/>
            <a:ext cx="5436000" cy="4077453"/>
          </a:xfrm>
          <a:prstGeom prst="rect">
            <a:avLst/>
          </a:prstGeom>
          <a:noFill/>
        </p:spPr>
      </p:pic>
      <p:pic>
        <p:nvPicPr>
          <p:cNvPr id="27657" name="Picture 9" descr="C:\Users\Mladenovic\Documents\My Pictures\STROKOVNO\cinkarna\13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764000" y="1368000"/>
            <a:ext cx="5436000" cy="407745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29600" cy="1143000"/>
          </a:xfrm>
        </p:spPr>
        <p:txBody>
          <a:bodyPr/>
          <a:lstStyle/>
          <a:p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BUM</a:t>
            </a:r>
            <a:endParaRPr lang="sl-SI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  <a:t>Dan, ko je padla stara Cinkarna </a:t>
            </a:r>
            <a:br>
              <a:rPr lang="pl-PL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Dnevnik, 7. maj 2005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sl-SI" dirty="0" smtClean="0"/>
              <a:t>Celje se je včeraj </a:t>
            </a:r>
            <a:r>
              <a:rPr lang="sl-SI" u="sng" dirty="0" smtClean="0"/>
              <a:t>na spektakularen način </a:t>
            </a:r>
            <a:r>
              <a:rPr lang="sl-SI" dirty="0" smtClean="0"/>
              <a:t>poslovilo od 130 let starega cinkarniškega kompleksa ter s postavitvijo temeljnega kamna za zgraditev </a:t>
            </a:r>
            <a:r>
              <a:rPr lang="sl-SI" dirty="0" err="1" smtClean="0"/>
              <a:t>Tehnopolisa</a:t>
            </a:r>
            <a:r>
              <a:rPr lang="sl-SI" dirty="0" smtClean="0"/>
              <a:t> napovedalo nov razvoj mesta in regije. </a:t>
            </a:r>
          </a:p>
          <a:p>
            <a:pPr>
              <a:buFont typeface="Arial" charset="0"/>
              <a:buChar char="•"/>
              <a:defRPr/>
            </a:pPr>
            <a:r>
              <a:rPr lang="sl-SI" u="sng" dirty="0" smtClean="0"/>
              <a:t>S silovito eksplozijo so porušili </a:t>
            </a:r>
            <a:r>
              <a:rPr lang="sl-SI" dirty="0" smtClean="0"/>
              <a:t>del starih zgradb oziroma tisto, kar je sploh še ostalo od njih. </a:t>
            </a:r>
          </a:p>
          <a:p>
            <a:pPr>
              <a:buFont typeface="Arial" charset="0"/>
              <a:buChar char="•"/>
              <a:defRPr/>
            </a:pPr>
            <a:r>
              <a:rPr lang="sl-SI" u="sng" dirty="0" smtClean="0"/>
              <a:t>Dvignil se je velik oblah prahu</a:t>
            </a:r>
            <a:r>
              <a:rPr lang="sl-SI" dirty="0" smtClean="0"/>
              <a:t>, glasbeniki so kot nori tolkli po tolkalih in ko so s pomočjo helikopterja dvignili zastor s šest metrov visoke in moderne skulpture, ki naznanja nov razvoj, so po zvočnikih zadonele arije slovitih tenoristov </a:t>
            </a:r>
            <a:r>
              <a:rPr lang="sl-SI" dirty="0" err="1" smtClean="0"/>
              <a:t>Pavarotija</a:t>
            </a:r>
            <a:r>
              <a:rPr lang="sl-SI" dirty="0" smtClean="0"/>
              <a:t>, Dominga in </a:t>
            </a:r>
            <a:r>
              <a:rPr lang="sl-SI" dirty="0" err="1" smtClean="0"/>
              <a:t>Carerasa</a:t>
            </a:r>
            <a:r>
              <a:rPr lang="sl-SI" dirty="0" smtClean="0"/>
              <a:t>.</a:t>
            </a:r>
            <a:endParaRPr lang="sl-SI" dirty="0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705725" cy="647005"/>
          </a:xfrm>
        </p:spPr>
        <p:txBody>
          <a:bodyPr>
            <a:noAutofit/>
          </a:bodyPr>
          <a:lstStyle/>
          <a:p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Kako ruši inšpekcija?</a:t>
            </a:r>
            <a:r>
              <a:rPr lang="sl-SI" b="1" dirty="0" smtClean="0">
                <a:solidFill>
                  <a:srgbClr val="008000"/>
                </a:solidFill>
              </a:rPr>
              <a:t/>
            </a:r>
            <a:br>
              <a:rPr lang="sl-SI" b="1" dirty="0" smtClean="0">
                <a:solidFill>
                  <a:srgbClr val="008000"/>
                </a:solidFill>
              </a:rPr>
            </a:br>
            <a:endParaRPr lang="sl-SI" b="1" dirty="0" smtClean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39750" y="1773238"/>
            <a:ext cx="8388350" cy="4487862"/>
            <a:chOff x="467544" y="1484784"/>
            <a:chExt cx="8387978" cy="4488160"/>
          </a:xfrm>
        </p:grpSpPr>
        <p:pic>
          <p:nvPicPr>
            <p:cNvPr id="28676" name="Picture 2" descr="http://siol.sdn.si/sn/img/13/310/635193364548193421_dru_20131106_16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1484784"/>
              <a:ext cx="6732240" cy="4488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3"/>
            <p:cNvSpPr/>
            <p:nvPr/>
          </p:nvSpPr>
          <p:spPr>
            <a:xfrm>
              <a:off x="7307779" y="1845170"/>
              <a:ext cx="1547743" cy="7684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sl-SI" sz="4400" b="1" dirty="0">
                  <a:solidFill>
                    <a:srgbClr val="1F497D"/>
                  </a:solidFill>
                  <a:latin typeface="Arial" charset="0"/>
                  <a:ea typeface="+mj-ea"/>
                  <a:cs typeface="+mj-cs"/>
                </a:rPr>
                <a:t>BUM!</a:t>
              </a:r>
              <a:endParaRPr lang="sl-SI" b="1" dirty="0">
                <a:latin typeface="Arial" charset="0"/>
                <a:cs typeface="Arial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8958"/>
          </a:xfrm>
        </p:spPr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Pristop: </a:t>
            </a:r>
            <a:r>
              <a:rPr lang="sl-SI" b="1" dirty="0">
                <a:solidFill>
                  <a:schemeClr val="accent2">
                    <a:lumMod val="75000"/>
                  </a:schemeClr>
                </a:solidFill>
              </a:rPr>
              <a:t>Nekaj vmes</a:t>
            </a:r>
            <a:r>
              <a:rPr lang="sl-SI" b="1" dirty="0">
                <a:latin typeface="Calibri" pitchFamily="34" charset="0"/>
              </a:rPr>
              <a:t/>
            </a:r>
            <a:br>
              <a:rPr lang="sl-SI" b="1" dirty="0">
                <a:latin typeface="Calibri" pitchFamily="34" charset="0"/>
              </a:rPr>
            </a:br>
            <a:endParaRPr lang="sl-SI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42" name="Picture 2" descr="http://www.kamnican.si/wp-content/uploads/wppa/188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484784"/>
            <a:ext cx="6120680" cy="45905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Selektivno rušenje</a:t>
            </a: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sl-SI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980728"/>
            <a:ext cx="720080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/>
          <a:lstStyle/>
          <a:p>
            <a:r>
              <a:rPr lang="sl-SI" b="1" dirty="0">
                <a:solidFill>
                  <a:schemeClr val="accent2">
                    <a:lumMod val="75000"/>
                  </a:schemeClr>
                </a:solidFill>
              </a:rPr>
              <a:t>Zakaj je selektivno rušenje nujno?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pPr>
              <a:buNone/>
            </a:pPr>
            <a:endParaRPr lang="sl-SI" sz="4000" b="1" dirty="0" smtClean="0"/>
          </a:p>
          <a:p>
            <a:r>
              <a:rPr lang="sl-SI" sz="4000" b="1" dirty="0" smtClean="0">
                <a:solidFill>
                  <a:schemeClr val="tx2">
                    <a:lumMod val="50000"/>
                  </a:schemeClr>
                </a:solidFill>
              </a:rPr>
              <a:t>zaradi zdravja ljudi in okolja</a:t>
            </a:r>
          </a:p>
          <a:p>
            <a:r>
              <a:rPr lang="sl-SI" sz="4000" b="1" dirty="0" smtClean="0">
                <a:solidFill>
                  <a:schemeClr val="tx2">
                    <a:lumMod val="50000"/>
                  </a:schemeClr>
                </a:solidFill>
              </a:rPr>
              <a:t>zaradi boljše kakovosti materialov</a:t>
            </a:r>
          </a:p>
          <a:p>
            <a:pPr>
              <a:buNone/>
            </a:pPr>
            <a:endParaRPr lang="sl-SI" sz="4000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sl-SI" b="1" dirty="0">
                <a:solidFill>
                  <a:srgbClr val="C00000"/>
                </a:solidFill>
              </a:rPr>
              <a:t>V stavbi so lahko nevarni materiali!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sl-SI" sz="3600" b="1" dirty="0" smtClean="0"/>
              <a:t>Azbest</a:t>
            </a:r>
          </a:p>
          <a:p>
            <a:r>
              <a:rPr lang="sl-SI" sz="3600" b="1" dirty="0" smtClean="0"/>
              <a:t>Policiklični aromatski ogljikovodiki, npr. katran</a:t>
            </a:r>
          </a:p>
          <a:p>
            <a:r>
              <a:rPr lang="sl-SI" sz="3600" b="1" dirty="0" smtClean="0"/>
              <a:t>Poliklorirani bifenili (PCB)</a:t>
            </a:r>
          </a:p>
          <a:p>
            <a:r>
              <a:rPr lang="sl-SI" sz="3600" b="1" dirty="0" smtClean="0"/>
              <a:t>Mineralna olja, svinčeve barve</a:t>
            </a:r>
          </a:p>
          <a:p>
            <a:r>
              <a:rPr lang="sl-SI" sz="3600" b="1" dirty="0" smtClean="0"/>
              <a:t>Onesnaženje zaradi preteklih aktivnosti.</a:t>
            </a:r>
          </a:p>
          <a:p>
            <a:pPr>
              <a:buNone/>
            </a:pPr>
            <a:endParaRPr lang="sl-SI" dirty="0" smtClean="0"/>
          </a:p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600" b="1" dirty="0" smtClean="0">
                <a:solidFill>
                  <a:schemeClr val="accent2">
                    <a:lumMod val="75000"/>
                  </a:schemeClr>
                </a:solidFill>
              </a:rPr>
              <a:t>Azbest – od magičnega do nevarnega materiala</a:t>
            </a:r>
          </a:p>
        </p:txBody>
      </p:sp>
      <p:pic>
        <p:nvPicPr>
          <p:cNvPr id="186371" name="Picture 5" descr="modri azbest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556792"/>
            <a:ext cx="5832648" cy="437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Zakaj je azbest nevaren?</a:t>
            </a:r>
            <a:endParaRPr lang="en-US" b="1" dirty="0" smtClean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91491" name="Picture 4" descr="azbest  zvd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636912"/>
            <a:ext cx="3890962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2" name="Picture 4" descr="FILTER R 1 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36912"/>
            <a:ext cx="3846516" cy="2889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95536" y="1484784"/>
            <a:ext cx="83529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Ko vlakno zaide v pljuča, do konca življenja draži mesto, kjer je zapičeno. Telesna tekočina ga ne raztopi.</a:t>
            </a:r>
            <a:endParaRPr lang="sl-SI" sz="28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24136"/>
          </a:xfrm>
        </p:spPr>
        <p:txBody>
          <a:bodyPr/>
          <a:lstStyle/>
          <a:p>
            <a:pPr eaLnBrk="1" hangingPunct="1"/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Vsebina predstavitve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>
          <a:xfrm>
            <a:off x="755576" y="1988840"/>
            <a:ext cx="7941568" cy="4104456"/>
          </a:xfrm>
        </p:spPr>
        <p:txBody>
          <a:bodyPr>
            <a:normAutofit/>
          </a:bodyPr>
          <a:lstStyle/>
          <a:p>
            <a:pPr marL="171450" indent="-171450" eaLnBrk="1" fontAlgn="auto" hangingPunct="1">
              <a:spcAft>
                <a:spcPts val="0"/>
              </a:spcAft>
              <a:buNone/>
              <a:defRPr/>
            </a:pPr>
            <a:endParaRPr lang="sl-SI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71450" indent="-171450" eaLnBrk="1" fontAlgn="auto" hangingPunct="1">
              <a:spcAft>
                <a:spcPts val="0"/>
              </a:spcAft>
              <a:buNone/>
              <a:defRPr/>
            </a:pPr>
            <a:r>
              <a:rPr lang="sl-SI" b="1" dirty="0" smtClean="0">
                <a:solidFill>
                  <a:schemeClr val="tx2">
                    <a:lumMod val="50000"/>
                  </a:schemeClr>
                </a:solidFill>
              </a:rPr>
              <a:t>Agregat - terminologija</a:t>
            </a:r>
          </a:p>
          <a:p>
            <a:pPr marL="171450" indent="-171450" eaLnBrk="1" fontAlgn="auto" hangingPunct="1">
              <a:spcAft>
                <a:spcPts val="0"/>
              </a:spcAft>
              <a:buNone/>
              <a:defRPr/>
            </a:pPr>
            <a:r>
              <a:rPr lang="sl-SI" b="1" dirty="0" smtClean="0">
                <a:solidFill>
                  <a:schemeClr val="tx2">
                    <a:lumMod val="50000"/>
                  </a:schemeClr>
                </a:solidFill>
              </a:rPr>
              <a:t>Rušenje objektov: vpliv na kakovost agregata</a:t>
            </a:r>
          </a:p>
          <a:p>
            <a:pPr marL="171450" indent="-171450">
              <a:buNone/>
              <a:defRPr/>
            </a:pPr>
            <a:r>
              <a:rPr lang="sl-SI" b="1" dirty="0" smtClean="0">
                <a:solidFill>
                  <a:schemeClr val="tx2">
                    <a:lumMod val="50000"/>
                  </a:schemeClr>
                </a:solidFill>
              </a:rPr>
              <a:t>Nevarne snovi</a:t>
            </a:r>
          </a:p>
          <a:p>
            <a:pPr marL="171450" indent="-171450">
              <a:buNone/>
              <a:defRPr/>
            </a:pPr>
            <a:r>
              <a:rPr lang="sl-SI" b="1" dirty="0" smtClean="0">
                <a:solidFill>
                  <a:schemeClr val="tx2">
                    <a:lumMod val="50000"/>
                  </a:schemeClr>
                </a:solidFill>
              </a:rPr>
              <a:t>Uporabnost recikliranega agregata</a:t>
            </a:r>
          </a:p>
          <a:p>
            <a:pPr marL="171450" indent="-171450">
              <a:buNone/>
              <a:defRPr/>
            </a:pPr>
            <a:endParaRPr lang="sl-SI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 </a:t>
            </a:r>
            <a:r>
              <a:rPr lang="sl-SI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družina </a:t>
            </a:r>
            <a:r>
              <a:rPr lang="sl-SI" b="1" dirty="0" err="1">
                <a:solidFill>
                  <a:schemeClr val="accent2">
                    <a:lumMod val="75000"/>
                  </a:schemeClr>
                </a:solidFill>
                <a:latin typeface="+mn-lt"/>
              </a:rPr>
              <a:t>Jonckheere</a:t>
            </a:r>
            <a:endParaRPr lang="sl-SI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26" name="Picture 2" descr="C:\Users\Mladenovic\Documents\AZBEST\HUM_fam_Jonckhee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6792"/>
            <a:ext cx="6072832" cy="45193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Dvojčka, 11.9.2001</a:t>
            </a:r>
            <a:endParaRPr lang="sl-SI" b="1" dirty="0">
              <a:solidFill>
                <a:schemeClr val="accent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Picture 4" descr="worldtradecentre-la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691680" y="2132856"/>
            <a:ext cx="5291427" cy="35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7" descr="wtc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403648" y="1628800"/>
            <a:ext cx="6118225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296144"/>
          </a:xfrm>
        </p:spPr>
        <p:txBody>
          <a:bodyPr>
            <a:noAutofit/>
          </a:bodyPr>
          <a:lstStyle/>
          <a:p>
            <a:r>
              <a:rPr lang="sl-SI" sz="4000" b="1" dirty="0" smtClean="0">
                <a:solidFill>
                  <a:schemeClr val="accent2">
                    <a:lumMod val="75000"/>
                  </a:schemeClr>
                </a:solidFill>
              </a:rPr>
              <a:t>Azbest - prepoved 107 let po prvem opozorilu! </a:t>
            </a:r>
            <a:endParaRPr lang="sl-SI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420888"/>
            <a:ext cx="8640960" cy="3733875"/>
          </a:xfrm>
        </p:spPr>
        <p:txBody>
          <a:bodyPr>
            <a:normAutofit/>
          </a:bodyPr>
          <a:lstStyle/>
          <a:p>
            <a:endParaRPr lang="sl-SI" dirty="0" smtClean="0"/>
          </a:p>
          <a:p>
            <a:r>
              <a:rPr lang="sl-SI" sz="4000" b="1" dirty="0" smtClean="0"/>
              <a:t>Direktiva 1999/77/ES prepoveduje vsako uporabo azbesta od </a:t>
            </a:r>
            <a:r>
              <a:rPr lang="sl-SI" sz="4000" b="1" u="sng" dirty="0" smtClean="0"/>
              <a:t>1. januarja 2005</a:t>
            </a:r>
            <a:r>
              <a:rPr lang="sl-SI" sz="4000" b="1" dirty="0" smtClean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/>
          <a:lstStyle/>
          <a:p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Slovenija</a:t>
            </a:r>
            <a:endParaRPr lang="sl-SI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8840"/>
            <a:ext cx="8892480" cy="3877891"/>
          </a:xfrm>
        </p:spPr>
        <p:txBody>
          <a:bodyPr>
            <a:normAutofit/>
          </a:bodyPr>
          <a:lstStyle/>
          <a:p>
            <a:r>
              <a:rPr lang="sl-SI" b="1" dirty="0" smtClean="0"/>
              <a:t>U</a:t>
            </a:r>
            <a:r>
              <a:rPr lang="en-US" b="1" u="sng" dirty="0" smtClean="0"/>
              <a:t>kin</a:t>
            </a:r>
            <a:r>
              <a:rPr lang="sl-SI" b="1" u="sng" dirty="0" smtClean="0"/>
              <a:t>jena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proizvodnj</a:t>
            </a:r>
            <a:r>
              <a:rPr lang="sl-SI" b="1" u="sng" dirty="0" smtClean="0"/>
              <a:t>a</a:t>
            </a:r>
            <a:r>
              <a:rPr lang="en-US" b="1" u="sng" dirty="0" smtClean="0"/>
              <a:t>, </a:t>
            </a:r>
            <a:r>
              <a:rPr lang="en-US" b="1" u="sng" dirty="0" err="1" smtClean="0"/>
              <a:t>promet</a:t>
            </a:r>
            <a:r>
              <a:rPr lang="en-US" b="1" u="sng" dirty="0" smtClean="0"/>
              <a:t> in </a:t>
            </a:r>
            <a:r>
              <a:rPr lang="en-US" b="1" u="sng" dirty="0" err="1" smtClean="0"/>
              <a:t>uporab</a:t>
            </a:r>
            <a:r>
              <a:rPr lang="sl-SI" b="1" u="sng" dirty="0" smtClean="0"/>
              <a:t>a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azbesta</a:t>
            </a:r>
            <a:r>
              <a:rPr lang="en-US" b="1" u="sng" dirty="0" smtClean="0"/>
              <a:t> z </a:t>
            </a:r>
            <a:r>
              <a:rPr lang="en-US" b="1" u="sng" dirty="0" err="1" smtClean="0"/>
              <a:t>začetkom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leta</a:t>
            </a:r>
            <a:r>
              <a:rPr lang="en-US" b="1" u="sng" dirty="0" smtClean="0"/>
              <a:t> 2003.</a:t>
            </a:r>
            <a:r>
              <a:rPr lang="en-US" dirty="0" smtClean="0"/>
              <a:t> </a:t>
            </a:r>
            <a:endParaRPr lang="sl-SI" dirty="0" smtClean="0"/>
          </a:p>
          <a:p>
            <a:pPr>
              <a:lnSpc>
                <a:spcPct val="80000"/>
              </a:lnSpc>
            </a:pPr>
            <a:endParaRPr lang="sl-SI" dirty="0" smtClean="0"/>
          </a:p>
          <a:p>
            <a:pPr>
              <a:lnSpc>
                <a:spcPct val="80000"/>
              </a:lnSpc>
            </a:pPr>
            <a:r>
              <a:rPr lang="en-US" b="1" dirty="0" err="1" smtClean="0"/>
              <a:t>Uporaba</a:t>
            </a:r>
            <a:r>
              <a:rPr lang="en-US" b="1" dirty="0" smtClean="0"/>
              <a:t> </a:t>
            </a:r>
            <a:r>
              <a:rPr lang="en-US" b="1" dirty="0" err="1" smtClean="0"/>
              <a:t>izdelkov</a:t>
            </a:r>
            <a:r>
              <a:rPr lang="en-US" b="1" dirty="0" smtClean="0"/>
              <a:t>, </a:t>
            </a:r>
            <a:r>
              <a:rPr lang="en-US" b="1" dirty="0" err="1" smtClean="0"/>
              <a:t>ki</a:t>
            </a:r>
            <a:r>
              <a:rPr lang="en-US" b="1" dirty="0" smtClean="0"/>
              <a:t> so </a:t>
            </a:r>
            <a:r>
              <a:rPr lang="en-US" b="1" dirty="0" err="1" smtClean="0"/>
              <a:t>bili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uveljavitve</a:t>
            </a:r>
            <a:r>
              <a:rPr lang="en-US" b="1" dirty="0" smtClean="0"/>
              <a:t> </a:t>
            </a:r>
            <a:r>
              <a:rPr lang="en-US" b="1" dirty="0" err="1" smtClean="0"/>
              <a:t>Uredbe</a:t>
            </a:r>
            <a:r>
              <a:rPr lang="en-US" b="1" dirty="0" smtClean="0"/>
              <a:t> </a:t>
            </a:r>
            <a:r>
              <a:rPr lang="en-US" b="1" dirty="0" err="1" smtClean="0"/>
              <a:t>že</a:t>
            </a:r>
            <a:r>
              <a:rPr lang="en-US" b="1" dirty="0" smtClean="0"/>
              <a:t> v</a:t>
            </a:r>
            <a:r>
              <a:rPr lang="sl-SI" b="1" dirty="0" smtClean="0"/>
              <a:t> u</a:t>
            </a:r>
            <a:r>
              <a:rPr lang="en-US" b="1" dirty="0" err="1" smtClean="0"/>
              <a:t>porabi</a:t>
            </a:r>
            <a:r>
              <a:rPr lang="en-US" b="1" dirty="0" smtClean="0"/>
              <a:t>, </a:t>
            </a:r>
            <a:r>
              <a:rPr lang="en-US" b="1" dirty="0" err="1" smtClean="0"/>
              <a:t>ni</a:t>
            </a:r>
            <a:r>
              <a:rPr lang="en-US" b="1" dirty="0" smtClean="0"/>
              <a:t> </a:t>
            </a:r>
            <a:r>
              <a:rPr lang="en-US" b="1" dirty="0" err="1" smtClean="0"/>
              <a:t>prepovedana</a:t>
            </a:r>
            <a:r>
              <a:rPr lang="en-US" b="1" dirty="0" smtClean="0"/>
              <a:t>! </a:t>
            </a:r>
            <a:endParaRPr lang="sl-SI" b="1" dirty="0" smtClean="0"/>
          </a:p>
          <a:p>
            <a:pPr>
              <a:lnSpc>
                <a:spcPct val="80000"/>
              </a:lnSpc>
            </a:pPr>
            <a:endParaRPr lang="sl-SI" sz="1600" b="1" dirty="0" smtClean="0"/>
          </a:p>
          <a:p>
            <a:pPr>
              <a:lnSpc>
                <a:spcPct val="80000"/>
              </a:lnSpc>
            </a:pPr>
            <a:r>
              <a:rPr lang="sl-SI" b="1" dirty="0" smtClean="0"/>
              <a:t>Rok za odstranitev azbesta </a:t>
            </a:r>
            <a:r>
              <a:rPr lang="en-US" b="1" dirty="0" smtClean="0"/>
              <a:t>n</a:t>
            </a:r>
            <a:r>
              <a:rPr lang="sl-SI" b="1" dirty="0" smtClean="0"/>
              <a:t>i</a:t>
            </a:r>
            <a:r>
              <a:rPr lang="en-US" b="1" dirty="0" smtClean="0"/>
              <a:t> </a:t>
            </a:r>
            <a:r>
              <a:rPr lang="en-US" b="1" dirty="0" err="1" smtClean="0"/>
              <a:t>določ</a:t>
            </a:r>
            <a:r>
              <a:rPr lang="sl-SI" b="1" dirty="0" smtClean="0"/>
              <a:t>en!</a:t>
            </a:r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endParaRPr lang="sl-SI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Praksa v Sloveniji</a:t>
            </a:r>
            <a:endParaRPr lang="sl-SI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2" descr="C:\Users\Mladenovic\Documents\My Pictures\STROKOVNO\gradbeni odpadki praprotno\DSC059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484784"/>
            <a:ext cx="6034617" cy="4525963"/>
          </a:xfrm>
          <a:prstGeom prst="rect">
            <a:avLst/>
          </a:prstGeom>
          <a:noFill/>
        </p:spPr>
      </p:pic>
      <p:pic>
        <p:nvPicPr>
          <p:cNvPr id="7" name="Picture 2" descr="http://www.delo.si/assets/media/picture/iman/2007_04/mol_plecnikove_zale_vrtickarji_podiranje_igor_zaplatil1a.jpg?rev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412776"/>
            <a:ext cx="6904138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4" y="908720"/>
            <a:ext cx="8785671" cy="5257130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sl-SI" b="1" dirty="0">
                <a:solidFill>
                  <a:schemeClr val="tx2">
                    <a:lumMod val="50000"/>
                  </a:schemeClr>
                </a:solidFill>
              </a:rPr>
              <a:t>Namen predstavljenih dejstev ni vzbujanje panike!</a:t>
            </a:r>
          </a:p>
          <a:p>
            <a:pPr>
              <a:buFontTx/>
              <a:buNone/>
            </a:pPr>
            <a:endParaRPr lang="sl-SI" sz="1100" b="1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Tx/>
              <a:buNone/>
            </a:pPr>
            <a:r>
              <a:rPr lang="sl-SI" b="1" u="sng" dirty="0">
                <a:solidFill>
                  <a:schemeClr val="tx2">
                    <a:lumMod val="50000"/>
                  </a:schemeClr>
                </a:solidFill>
              </a:rPr>
              <a:t>Potrebno </a:t>
            </a:r>
            <a:r>
              <a:rPr lang="sl-SI" b="1" u="sng" dirty="0" smtClean="0">
                <a:solidFill>
                  <a:schemeClr val="tx2">
                    <a:lumMod val="50000"/>
                  </a:schemeClr>
                </a:solidFill>
              </a:rPr>
              <a:t>se </a:t>
            </a:r>
            <a:r>
              <a:rPr lang="sl-SI" b="1" u="sng" dirty="0">
                <a:solidFill>
                  <a:schemeClr val="tx2">
                    <a:lumMod val="50000"/>
                  </a:schemeClr>
                </a:solidFill>
              </a:rPr>
              <a:t>je zavedati, da je</a:t>
            </a:r>
            <a:r>
              <a:rPr lang="sl-SI" b="1" dirty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pPr>
              <a:buFontTx/>
              <a:buChar char="-"/>
            </a:pPr>
            <a:r>
              <a:rPr lang="sl-SI" b="1" dirty="0">
                <a:solidFill>
                  <a:schemeClr val="tx2">
                    <a:lumMod val="50000"/>
                  </a:schemeClr>
                </a:solidFill>
              </a:rPr>
              <a:t>azbest zdravju </a:t>
            </a:r>
            <a:r>
              <a:rPr lang="sl-SI" b="1" dirty="0" err="1">
                <a:solidFill>
                  <a:schemeClr val="tx2">
                    <a:lumMod val="50000"/>
                  </a:schemeClr>
                </a:solidFill>
              </a:rPr>
              <a:t>škodljv</a:t>
            </a:r>
            <a:r>
              <a:rPr lang="sl-SI" b="1" dirty="0">
                <a:solidFill>
                  <a:schemeClr val="tx2">
                    <a:lumMod val="50000"/>
                  </a:schemeClr>
                </a:solidFill>
              </a:rPr>
              <a:t>,</a:t>
            </a:r>
          </a:p>
          <a:p>
            <a:pPr>
              <a:buFontTx/>
              <a:buChar char="-"/>
            </a:pPr>
            <a:r>
              <a:rPr lang="sl-SI" b="1" dirty="0">
                <a:solidFill>
                  <a:schemeClr val="tx2">
                    <a:lumMod val="50000"/>
                  </a:schemeClr>
                </a:solidFill>
              </a:rPr>
              <a:t>še vedno prisoten v številnih zgradbah,</a:t>
            </a:r>
          </a:p>
          <a:p>
            <a:pPr>
              <a:buFontTx/>
              <a:buChar char="-"/>
            </a:pPr>
            <a:r>
              <a:rPr lang="sl-SI" b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i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zpostavljenost</a:t>
            </a:r>
            <a:r>
              <a:rPr lang="sl-SI" b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i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azbestnemu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prahu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 se je mo</a:t>
            </a:r>
            <a:r>
              <a:rPr lang="sl-SI" b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ž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no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izogniti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z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doslednim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sl-SI" b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u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po</a:t>
            </a:r>
            <a:r>
              <a:rPr lang="sl-SI" b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š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tevanjem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varnostnih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ukrepov</a:t>
            </a:r>
            <a:r>
              <a:rPr lang="sl-SI" b="1" dirty="0" smtClean="0">
                <a:solidFill>
                  <a:schemeClr val="tx2">
                    <a:lumMod val="50000"/>
                  </a:schemeClr>
                </a:solidFill>
                <a:cs typeface="Arial" pitchFamily="34" charset="0"/>
              </a:rPr>
              <a:t>.</a:t>
            </a:r>
            <a:endParaRPr lang="sl-SI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Predelava v agregat</a:t>
            </a:r>
            <a:endParaRPr lang="sl-SI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2" descr="C:\Users\Mladenovic\Documents\A K T U A L N O v delu\Rebirth\delavnic gredbeni odpadki\gradbene rusevine\19298d-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340768"/>
            <a:ext cx="5760715" cy="4321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ladenovic\Documents\A K T U A L N O v delu\Rebirth\delavnic gredbeni odpadki\gradbene rusevine\19298d-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628800"/>
            <a:ext cx="5400675" cy="4051300"/>
          </a:xfrm>
          <a:prstGeom prst="rect">
            <a:avLst/>
          </a:prstGeom>
          <a:noFill/>
        </p:spPr>
      </p:pic>
      <p:pic>
        <p:nvPicPr>
          <p:cNvPr id="4" name="Picture 3" descr="C:\Users\Mladenovic\Documents\A K T U A L N O v delu\Rebirth\delavnic gredbeni odpadki\gradbene rusevine\19298d-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556792"/>
            <a:ext cx="5472608" cy="4105260"/>
          </a:xfrm>
          <a:prstGeom prst="rect">
            <a:avLst/>
          </a:prstGeom>
          <a:noFill/>
        </p:spPr>
      </p:pic>
      <p:pic>
        <p:nvPicPr>
          <p:cNvPr id="5" name="Picture 5" descr="C:\Users\Mladenovic\Documents\A K T U A L N O v delu\Rebirth\delavnic gredbeni odpadki\23684d\23684d-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1484784"/>
            <a:ext cx="6264696" cy="4176464"/>
          </a:xfrm>
          <a:prstGeom prst="rect">
            <a:avLst/>
          </a:prstGeom>
          <a:noFill/>
        </p:spPr>
      </p:pic>
      <p:pic>
        <p:nvPicPr>
          <p:cNvPr id="6" name="Picture 2" descr="C:\Users\Mladenovic\Documents\My Pictures\foto_420_kamen\2009\Mladenovic\agregati\21868d\21868d-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1340768"/>
            <a:ext cx="6588732" cy="439248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403648" y="260648"/>
            <a:ext cx="6120680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4400" b="1" dirty="0" smtClean="0">
                <a:solidFill>
                  <a:schemeClr val="accent2">
                    <a:lumMod val="75000"/>
                  </a:schemeClr>
                </a:solidFill>
              </a:rPr>
              <a:t>Reciklirani agregat</a:t>
            </a:r>
            <a:endParaRPr lang="sl-SI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dirty="0">
                <a:solidFill>
                  <a:schemeClr val="accent2">
                    <a:lumMod val="75000"/>
                  </a:schemeClr>
                </a:solidFill>
              </a:rPr>
              <a:t>Reciklirani </a:t>
            </a: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agregat</a:t>
            </a:r>
            <a:endParaRPr lang="sl-SI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600200"/>
            <a:ext cx="8363272" cy="4525963"/>
          </a:xfrm>
        </p:spPr>
        <p:txBody>
          <a:bodyPr>
            <a:normAutofit/>
          </a:bodyPr>
          <a:lstStyle/>
          <a:p>
            <a:pPr indent="12700">
              <a:buFont typeface="Wingdings" pitchFamily="2" charset="2"/>
              <a:buNone/>
            </a:pPr>
            <a:r>
              <a:rPr lang="sl-SI" sz="3600" b="1" dirty="0" smtClean="0"/>
              <a:t>Če je ob rušenju stavbe material pravilno selekcioniran in pravilno predelan v agregat, je ta </a:t>
            </a:r>
            <a:r>
              <a:rPr lang="sl-SI" sz="3600" b="1" u="sng" dirty="0" smtClean="0"/>
              <a:t>enakovreden</a:t>
            </a:r>
            <a:r>
              <a:rPr lang="sl-SI" sz="3600" b="1" dirty="0" smtClean="0"/>
              <a:t> naravnemu agregatu. </a:t>
            </a:r>
          </a:p>
          <a:p>
            <a:pPr indent="12700">
              <a:buFont typeface="Wingdings" pitchFamily="2" charset="2"/>
              <a:buNone/>
            </a:pPr>
            <a:endParaRPr lang="sl-SI" sz="3600" b="1" dirty="0" smtClean="0"/>
          </a:p>
          <a:p>
            <a:pPr indent="12700">
              <a:buFont typeface="Wingdings" pitchFamily="2" charset="2"/>
              <a:buNone/>
            </a:pPr>
            <a:r>
              <a:rPr lang="sl-SI" sz="3600" b="1" dirty="0" smtClean="0"/>
              <a:t>Isti standardi in potrjevanje skladnosti kot za naravni agregat.</a:t>
            </a:r>
            <a:endParaRPr lang="sl-SI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sl-SI" b="1" dirty="0" smtClean="0">
                <a:effectLst/>
              </a:rPr>
              <a:t>   </a:t>
            </a:r>
          </a:p>
          <a:p>
            <a:pPr>
              <a:buFontTx/>
              <a:buChar char="•"/>
            </a:pPr>
            <a:r>
              <a:rPr lang="sl-SI" b="1" dirty="0" smtClean="0">
                <a:effectLst/>
              </a:rPr>
              <a:t>Reciklirani agregati so heterogeni po sestavi, kakovost zelo variira.</a:t>
            </a:r>
          </a:p>
          <a:p>
            <a:pPr>
              <a:buFontTx/>
              <a:buChar char="•"/>
            </a:pPr>
            <a:r>
              <a:rPr lang="sl-SI" b="1" dirty="0" smtClean="0">
                <a:effectLst/>
              </a:rPr>
              <a:t>Visokokakovostni, po meri narejeni kompoziti so redki. </a:t>
            </a:r>
          </a:p>
          <a:p>
            <a:pPr>
              <a:buFontTx/>
              <a:buChar char="•"/>
            </a:pPr>
            <a:r>
              <a:rPr lang="sl-SI" b="1" dirty="0" smtClean="0">
                <a:effectLst/>
              </a:rPr>
              <a:t>Tehnike, ki bi lahko izboljšale kakovost (npr. pranje, magneti, zračni curek,) se praktično ne uporabljajo.</a:t>
            </a:r>
          </a:p>
          <a:p>
            <a:endParaRPr lang="sl-SI" dirty="0" smtClean="0">
              <a:effectLst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368152"/>
          </a:xfrm>
        </p:spPr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Trenutna kakovost recikliranega agregata</a:t>
            </a:r>
            <a:endParaRPr lang="sl-SI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Terminologija</a:t>
            </a:r>
            <a:r>
              <a:rPr lang="sl-SI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sl-SI" b="1" dirty="0" smtClean="0">
                <a:solidFill>
                  <a:schemeClr val="tx2">
                    <a:lumMod val="50000"/>
                  </a:schemeClr>
                </a:solidFill>
              </a:rPr>
            </a:br>
            <a:endParaRPr lang="sl-SI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7941568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 smtClean="0">
                <a:solidFill>
                  <a:schemeClr val="tx2">
                    <a:lumMod val="50000"/>
                  </a:schemeClr>
                </a:solidFill>
              </a:rPr>
              <a:t>Agregat je zrnat material, ki se uporablja pri gradnji. </a:t>
            </a:r>
          </a:p>
          <a:p>
            <a:pPr>
              <a:buNone/>
            </a:pPr>
            <a:r>
              <a:rPr lang="sl-SI" b="1" dirty="0" smtClean="0">
                <a:solidFill>
                  <a:schemeClr val="tx2">
                    <a:lumMod val="50000"/>
                  </a:schemeClr>
                </a:solidFill>
              </a:rPr>
              <a:t>Agregati so lahko: </a:t>
            </a:r>
          </a:p>
          <a:p>
            <a:r>
              <a:rPr lang="sl-SI" b="1" dirty="0" smtClean="0">
                <a:solidFill>
                  <a:schemeClr val="tx2">
                    <a:lumMod val="50000"/>
                  </a:schemeClr>
                </a:solidFill>
              </a:rPr>
              <a:t>naravni </a:t>
            </a:r>
          </a:p>
          <a:p>
            <a:r>
              <a:rPr lang="sl-SI" b="1" dirty="0" smtClean="0">
                <a:solidFill>
                  <a:schemeClr val="tx2">
                    <a:lumMod val="50000"/>
                  </a:schemeClr>
                </a:solidFill>
              </a:rPr>
              <a:t>umetni</a:t>
            </a:r>
          </a:p>
          <a:p>
            <a:r>
              <a:rPr lang="sl-SI" b="1" dirty="0" smtClean="0">
                <a:solidFill>
                  <a:schemeClr val="tx2">
                    <a:lumMod val="50000"/>
                  </a:schemeClr>
                </a:solidFill>
              </a:rPr>
              <a:t>reciklirani</a:t>
            </a:r>
          </a:p>
          <a:p>
            <a:endParaRPr lang="sl-SI" dirty="0"/>
          </a:p>
          <a:p>
            <a:endParaRPr lang="sl-SI" dirty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11560" y="5085184"/>
            <a:ext cx="8172400" cy="584775"/>
          </a:xfrm>
          <a:prstGeom prst="rect">
            <a:avLst/>
          </a:prstGeom>
          <a:noFill/>
          <a:ln w="12700" algn="ctr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sl-SI" sz="3200" b="1" dirty="0"/>
              <a:t>Svetovna poraba: </a:t>
            </a:r>
            <a:r>
              <a:rPr lang="sl-SI" sz="3200" b="1" dirty="0" smtClean="0"/>
              <a:t>95 </a:t>
            </a:r>
            <a:r>
              <a:rPr lang="sl-SI" sz="3200" b="1" dirty="0"/>
              <a:t>% naravnih in 5 % </a:t>
            </a:r>
            <a:r>
              <a:rPr lang="sl-SI" sz="3200" b="1" dirty="0" smtClean="0"/>
              <a:t>ostalih</a:t>
            </a:r>
            <a:endParaRPr lang="sl-SI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Možna uporaba</a:t>
            </a:r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281339"/>
          </a:xfrm>
        </p:spPr>
        <p:txBody>
          <a:bodyPr/>
          <a:lstStyle/>
          <a:p>
            <a:r>
              <a:rPr lang="sl-SI" b="1" dirty="0" smtClean="0"/>
              <a:t>Enostavni, dinamično neobremenjeni nasipi/zasipi, kjer so nizke zahteve za varnost</a:t>
            </a:r>
            <a:r>
              <a:rPr lang="sl-SI" dirty="0" smtClean="0"/>
              <a:t> </a:t>
            </a:r>
          </a:p>
          <a:p>
            <a:endParaRPr lang="sl-SI" dirty="0" smtClean="0"/>
          </a:p>
          <a:p>
            <a:r>
              <a:rPr lang="sl-SI" b="1" dirty="0" smtClean="0"/>
              <a:t>Nevezane in hidravlično vezane plasti v  </a:t>
            </a:r>
            <a:r>
              <a:rPr lang="sl-SI" b="1" dirty="0" err="1" smtClean="0"/>
              <a:t>cestogradnji</a:t>
            </a:r>
            <a:endParaRPr lang="sl-SI" b="1" dirty="0" smtClean="0"/>
          </a:p>
          <a:p>
            <a:endParaRPr lang="sl-SI" b="1" dirty="0" smtClean="0"/>
          </a:p>
          <a:p>
            <a:r>
              <a:rPr lang="sl-SI" b="1" dirty="0" smtClean="0"/>
              <a:t>Zeleni betoni</a:t>
            </a:r>
          </a:p>
          <a:p>
            <a:endParaRPr lang="sl-SI" b="1" dirty="0" smtClean="0"/>
          </a:p>
          <a:p>
            <a:pPr>
              <a:buFont typeface="Arial" pitchFamily="34" charset="0"/>
              <a:buNone/>
            </a:pPr>
            <a:endParaRPr lang="sl-SI" b="1" dirty="0" smtClean="0"/>
          </a:p>
          <a:p>
            <a:endParaRPr lang="sl-SI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Možna uporaba</a:t>
            </a:r>
            <a:endParaRPr lang="sl-SI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b="1" dirty="0" smtClean="0"/>
              <a:t>Enostavni, dinamično neobremenjeni nasipi/zasipi, kjer so nizke zahteve za varnost</a:t>
            </a:r>
            <a:r>
              <a:rPr lang="sl-SI" dirty="0" smtClean="0"/>
              <a:t> </a:t>
            </a:r>
          </a:p>
          <a:p>
            <a:endParaRPr lang="sl-SI" dirty="0" smtClean="0"/>
          </a:p>
          <a:p>
            <a:r>
              <a:rPr lang="sl-SI" b="1" dirty="0" smtClean="0"/>
              <a:t>Nevezane in hidravlično vezane plasti v  </a:t>
            </a:r>
            <a:r>
              <a:rPr lang="sl-SI" b="1" dirty="0" err="1" smtClean="0"/>
              <a:t>cestogradnji</a:t>
            </a:r>
            <a:endParaRPr lang="sl-SI" b="1" dirty="0" smtClean="0"/>
          </a:p>
          <a:p>
            <a:endParaRPr lang="sl-SI" dirty="0" smtClean="0"/>
          </a:p>
          <a:p>
            <a:r>
              <a:rPr lang="sl-SI" b="1" dirty="0" smtClean="0"/>
              <a:t>Zeleni betoni</a:t>
            </a:r>
          </a:p>
          <a:p>
            <a:endParaRPr lang="sl-SI" b="1" dirty="0" smtClean="0"/>
          </a:p>
          <a:p>
            <a:pPr>
              <a:buNone/>
            </a:pPr>
            <a:endParaRPr lang="sl-SI" b="1" dirty="0" smtClean="0"/>
          </a:p>
          <a:p>
            <a:endParaRPr lang="sl-SI" dirty="0"/>
          </a:p>
        </p:txBody>
      </p:sp>
      <p:sp>
        <p:nvSpPr>
          <p:cNvPr id="4" name="Rectangle 3"/>
          <p:cNvSpPr/>
          <p:nvPr/>
        </p:nvSpPr>
        <p:spPr>
          <a:xfrm>
            <a:off x="467544" y="4365104"/>
            <a:ext cx="7632848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975" cy="1714500"/>
          </a:xfrm>
        </p:spPr>
        <p:txBody>
          <a:bodyPr>
            <a:normAutofit/>
          </a:bodyPr>
          <a:lstStyle/>
          <a:p>
            <a:r>
              <a:rPr lang="sl-SI" sz="4800" b="1" dirty="0" smtClean="0">
                <a:solidFill>
                  <a:schemeClr val="accent2">
                    <a:lumMod val="75000"/>
                  </a:schemeClr>
                </a:solidFill>
              </a:rPr>
              <a:t>Zeleni betoni! 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1844675"/>
            <a:ext cx="6022975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35975" cy="1714500"/>
          </a:xfrm>
        </p:spPr>
        <p:txBody>
          <a:bodyPr>
            <a:normAutofit/>
          </a:bodyPr>
          <a:lstStyle/>
          <a:p>
            <a:r>
              <a:rPr lang="sl-SI" sz="4800" b="1" kern="1200" dirty="0" smtClean="0">
                <a:solidFill>
                  <a:schemeClr val="accent2">
                    <a:lumMod val="75000"/>
                  </a:schemeClr>
                </a:solidFill>
              </a:rPr>
              <a:t>Kaj so zeleni betoni?</a:t>
            </a:r>
            <a:endParaRPr lang="sl-SI" sz="48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338" name="Content Placeholder 3"/>
          <p:cNvSpPr>
            <a:spLocks noGrp="1"/>
          </p:cNvSpPr>
          <p:nvPr>
            <p:ph sz="half" idx="2"/>
          </p:nvPr>
        </p:nvSpPr>
        <p:spPr>
          <a:xfrm>
            <a:off x="323528" y="1700808"/>
            <a:ext cx="8352928" cy="4608512"/>
          </a:xfrm>
          <a:ln>
            <a:noFill/>
          </a:ln>
        </p:spPr>
        <p:txBody>
          <a:bodyPr>
            <a:normAutofit lnSpcReduction="10000"/>
          </a:bodyPr>
          <a:lstStyle/>
          <a:p>
            <a:pPr marL="0" indent="0">
              <a:buFont typeface="Arial" charset="0"/>
              <a:buNone/>
            </a:pPr>
            <a:r>
              <a:rPr lang="sl-SI" sz="4300" b="1" u="sng" dirty="0" smtClean="0">
                <a:solidFill>
                  <a:schemeClr val="tx2">
                    <a:lumMod val="50000"/>
                  </a:schemeClr>
                </a:solidFill>
              </a:rPr>
              <a:t>Alternativni agregati </a:t>
            </a:r>
            <a:r>
              <a:rPr lang="sl-SI" sz="4300" b="1" dirty="0" smtClean="0">
                <a:solidFill>
                  <a:schemeClr val="tx2">
                    <a:lumMod val="50000"/>
                  </a:schemeClr>
                </a:solidFill>
              </a:rPr>
              <a:t>na osnovi odpadkov.</a:t>
            </a:r>
          </a:p>
          <a:p>
            <a:pPr>
              <a:buFont typeface="Arial" charset="0"/>
              <a:buNone/>
            </a:pPr>
            <a:endParaRPr lang="sl-SI" sz="1400" b="1" u="sng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Font typeface="Arial" charset="0"/>
              <a:buNone/>
            </a:pPr>
            <a:r>
              <a:rPr lang="sl-SI" sz="4300" b="1" u="sng" dirty="0" smtClean="0">
                <a:solidFill>
                  <a:schemeClr val="tx2">
                    <a:lumMod val="50000"/>
                  </a:schemeClr>
                </a:solidFill>
              </a:rPr>
              <a:t>Modifikacija veziva: </a:t>
            </a:r>
            <a:r>
              <a:rPr lang="sl-SI" sz="4300" b="1" dirty="0" err="1" smtClean="0">
                <a:solidFill>
                  <a:schemeClr val="tx2">
                    <a:lumMod val="50000"/>
                  </a:schemeClr>
                </a:solidFill>
              </a:rPr>
              <a:t>veziva</a:t>
            </a:r>
            <a:r>
              <a:rPr lang="sl-SI" sz="4300" b="1" dirty="0" smtClean="0">
                <a:solidFill>
                  <a:schemeClr val="tx2">
                    <a:lumMod val="50000"/>
                  </a:schemeClr>
                </a:solidFill>
              </a:rPr>
              <a:t> na osnovi odpadkov (pepeli, žlindre, </a:t>
            </a:r>
            <a:r>
              <a:rPr lang="sl-SI" sz="4300" b="1" dirty="0" err="1" smtClean="0">
                <a:solidFill>
                  <a:schemeClr val="tx2">
                    <a:lumMod val="50000"/>
                  </a:schemeClr>
                </a:solidFill>
              </a:rPr>
              <a:t>mulji</a:t>
            </a:r>
            <a:r>
              <a:rPr lang="sl-SI" sz="4300" b="1" dirty="0" smtClean="0">
                <a:solidFill>
                  <a:schemeClr val="tx2">
                    <a:lumMod val="50000"/>
                  </a:schemeClr>
                </a:solidFill>
              </a:rPr>
              <a:t>).</a:t>
            </a:r>
          </a:p>
          <a:p>
            <a:pPr>
              <a:buFont typeface="Arial" charset="0"/>
              <a:buNone/>
            </a:pPr>
            <a:endParaRPr lang="sl-SI" sz="10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>
              <a:buFont typeface="Arial" charset="0"/>
              <a:buNone/>
            </a:pPr>
            <a:r>
              <a:rPr lang="sl-SI" sz="4300" b="1" u="sng" dirty="0" smtClean="0">
                <a:solidFill>
                  <a:schemeClr val="tx2">
                    <a:lumMod val="50000"/>
                  </a:schemeClr>
                </a:solidFill>
              </a:rPr>
              <a:t>Kombinacija obeh.</a:t>
            </a:r>
          </a:p>
          <a:p>
            <a:pPr>
              <a:buFont typeface="Arial" charset="0"/>
              <a:buNone/>
            </a:pPr>
            <a:endParaRPr lang="sl-SI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b="1" dirty="0">
                <a:solidFill>
                  <a:schemeClr val="accent2">
                    <a:lumMod val="75000"/>
                  </a:schemeClr>
                </a:solidFill>
              </a:rPr>
              <a:t>Betoni so najpomembnejši</a:t>
            </a:r>
          </a:p>
        </p:txBody>
      </p:sp>
      <p:pic>
        <p:nvPicPr>
          <p:cNvPr id="2050" name="Picture 2" descr="C:\Users\Mladenovic\Documents\A K T U A L N O v delu\0000Rebirth\concrete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97000" y="1181100"/>
            <a:ext cx="6350000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sl-SI" sz="4800" b="1" dirty="0" smtClean="0">
                <a:solidFill>
                  <a:schemeClr val="accent2">
                    <a:lumMod val="75000"/>
                  </a:schemeClr>
                </a:solidFill>
              </a:rPr>
              <a:t>Nekaj dejstev</a:t>
            </a:r>
            <a:endParaRPr lang="sl-SI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955973"/>
            <a:ext cx="8352928" cy="4209331"/>
          </a:xfrm>
        </p:spPr>
        <p:txBody>
          <a:bodyPr/>
          <a:lstStyle/>
          <a:p>
            <a:r>
              <a:rPr lang="sl-SI" sz="4400" b="1" dirty="0" smtClean="0"/>
              <a:t>Svetovna poraba betona - količinsko takoj za vodo. </a:t>
            </a:r>
          </a:p>
          <a:p>
            <a:endParaRPr lang="sl-SI" sz="2800" b="1" dirty="0" smtClean="0"/>
          </a:p>
          <a:p>
            <a:r>
              <a:rPr lang="sl-SI" sz="4400" b="1" dirty="0" smtClean="0"/>
              <a:t>Vsaj 1 m</a:t>
            </a:r>
            <a:r>
              <a:rPr lang="sl-SI" sz="4400" b="1" baseline="30000" dirty="0" smtClean="0"/>
              <a:t>3</a:t>
            </a:r>
            <a:r>
              <a:rPr lang="sl-SI" sz="4400" b="1" dirty="0" smtClean="0"/>
              <a:t> na prebivalca letno.</a:t>
            </a:r>
          </a:p>
          <a:p>
            <a:endParaRPr lang="sl-SI" sz="1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b="1" dirty="0">
                <a:solidFill>
                  <a:schemeClr val="accent2">
                    <a:lumMod val="75000"/>
                  </a:schemeClr>
                </a:solidFill>
              </a:rPr>
              <a:t>Panteon, Rim</a:t>
            </a:r>
          </a:p>
        </p:txBody>
      </p:sp>
      <p:pic>
        <p:nvPicPr>
          <p:cNvPr id="17411" name="Content Placeholder 3" descr="http://upload.wikimedia.org/wikipedia/commons/d/d0/Pantheon_dome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08175" y="1700213"/>
            <a:ext cx="5321300" cy="3889375"/>
          </a:xfrm>
        </p:spPr>
      </p:pic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900113" y="5949950"/>
            <a:ext cx="56165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l-SI"/>
              <a:t>http://en.wikipedia.org/wiki/Concrete</a:t>
            </a:r>
          </a:p>
        </p:txBody>
      </p:sp>
      <p:pic>
        <p:nvPicPr>
          <p:cNvPr id="6" name="Picture 4" descr="http://misteri.atuttonet.it/wp-content/uploads/2012/03/luce-interna-panthe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268760"/>
            <a:ext cx="6842125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b="1" dirty="0" smtClean="0">
                <a:solidFill>
                  <a:schemeClr val="accent2">
                    <a:lumMod val="75000"/>
                  </a:schemeClr>
                </a:solidFill>
              </a:rPr>
              <a:t>Beton</a:t>
            </a:r>
          </a:p>
        </p:txBody>
      </p:sp>
      <p:pic>
        <p:nvPicPr>
          <p:cNvPr id="3" name="Picture 8" descr="https://encrypted-tbn1.gstatic.com/images?q=tbn:ANd9GcR8kzgulb0qV-X54pPvicSf4eAip8dWAA6JG0QbFOE8fri9vsH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916832"/>
            <a:ext cx="5891119" cy="3657406"/>
          </a:xfrm>
          <a:prstGeom prst="rect">
            <a:avLst/>
          </a:prstGeom>
          <a:noFill/>
        </p:spPr>
      </p:pic>
      <p:pic>
        <p:nvPicPr>
          <p:cNvPr id="4" name="Picture 14" descr="http://www.constructionweekonline.com/pictures/Duncans%20pictures/Cement%20bag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844824"/>
            <a:ext cx="6048672" cy="4162997"/>
          </a:xfrm>
          <a:prstGeom prst="rect">
            <a:avLst/>
          </a:prstGeom>
          <a:noFill/>
        </p:spPr>
      </p:pic>
      <p:pic>
        <p:nvPicPr>
          <p:cNvPr id="5" name="Picture 6" descr="http://aquafornia.com/wp-content/uploads/2008/11/water-faucet-300x2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628800"/>
            <a:ext cx="6158577" cy="4680520"/>
          </a:xfrm>
          <a:prstGeom prst="rect">
            <a:avLst/>
          </a:prstGeom>
          <a:noFill/>
        </p:spPr>
      </p:pic>
      <p:pic>
        <p:nvPicPr>
          <p:cNvPr id="6" name="Picture 10" descr="http://www.nachi.org/images10-2/admix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1484784"/>
            <a:ext cx="7460285" cy="4896544"/>
          </a:xfrm>
          <a:prstGeom prst="rect">
            <a:avLst/>
          </a:prstGeom>
          <a:noFill/>
        </p:spPr>
      </p:pic>
      <p:pic>
        <p:nvPicPr>
          <p:cNvPr id="5122" name="Picture 2" descr="http://www.vanbaerle.com/uploads/pics/image0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469534"/>
            <a:ext cx="8361080" cy="4983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b="1" dirty="0">
                <a:solidFill>
                  <a:schemeClr val="accent2">
                    <a:lumMod val="75000"/>
                  </a:schemeClr>
                </a:solidFill>
              </a:rPr>
              <a:t>Problem je cement</a:t>
            </a:r>
            <a:r>
              <a:rPr lang="sl-SI" sz="6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61442" name="Picture 2" descr="http://lh4.ggpht.com/-jZcng9nhEqI/Ua3mcuFwgoI/AAAAAAAAFcc/l5j-lSM6bTE/s400/cement_plant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1556792"/>
            <a:ext cx="6158061" cy="46185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23528" y="1268760"/>
            <a:ext cx="882047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sl-SI" sz="36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Arial" charset="0"/>
              <a:buChar char="•"/>
            </a:pPr>
            <a:r>
              <a:rPr lang="sl-SI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3600" b="1" dirty="0" smtClean="0">
                <a:solidFill>
                  <a:schemeClr val="tx2">
                    <a:lumMod val="75000"/>
                  </a:schemeClr>
                </a:solidFill>
              </a:rPr>
              <a:t> 1 tona cementa generira 750 kg CO</a:t>
            </a:r>
            <a:r>
              <a:rPr lang="sl-SI" sz="3600" b="1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endParaRPr lang="sl-SI" sz="3600" b="1" baseline="-250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Arial" charset="0"/>
              <a:buChar char="•"/>
            </a:pPr>
            <a:r>
              <a:rPr lang="sl-SI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sl-SI" sz="3600" b="1" dirty="0" smtClean="0">
                <a:solidFill>
                  <a:schemeClr val="tx2">
                    <a:lumMod val="75000"/>
                  </a:schemeClr>
                </a:solidFill>
              </a:rPr>
              <a:t> 7 </a:t>
            </a:r>
            <a:r>
              <a:rPr lang="sl-SI" sz="3600" b="1" dirty="0">
                <a:solidFill>
                  <a:schemeClr val="tx2">
                    <a:lumMod val="75000"/>
                  </a:schemeClr>
                </a:solidFill>
              </a:rPr>
              <a:t>% svetovnih </a:t>
            </a:r>
            <a:r>
              <a:rPr lang="sl-SI" sz="3600" b="1" dirty="0" smtClean="0">
                <a:solidFill>
                  <a:schemeClr val="tx2">
                    <a:lumMod val="75000"/>
                  </a:schemeClr>
                </a:solidFill>
              </a:rPr>
              <a:t>emisij</a:t>
            </a:r>
          </a:p>
          <a:p>
            <a:pPr>
              <a:buFont typeface="Arial" charset="0"/>
              <a:buChar char="•"/>
            </a:pPr>
            <a:endParaRPr lang="sl-SI" sz="3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Arial" charset="0"/>
              <a:buChar char="•"/>
            </a:pPr>
            <a:endParaRPr lang="sl-SI" sz="3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Arial" charset="0"/>
              <a:buChar char="•"/>
            </a:pPr>
            <a:endParaRPr lang="sl-SI" sz="3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Arial" charset="0"/>
              <a:buChar char="•"/>
            </a:pPr>
            <a:endParaRPr lang="sl-SI" sz="3600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sl-SI" sz="2800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7584" y="692696"/>
            <a:ext cx="75608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l-SI" sz="44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Cement v globalni statistiki</a:t>
            </a:r>
            <a:endParaRPr lang="sl-SI" sz="4400" b="1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6" descr="http://lifeofearth.org/wp-content/uploads/2012/06/global_warm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789040"/>
            <a:ext cx="2592288" cy="2466753"/>
          </a:xfrm>
          <a:prstGeom prst="rect">
            <a:avLst/>
          </a:prstGeom>
          <a:noFill/>
        </p:spPr>
      </p:pic>
      <p:pic>
        <p:nvPicPr>
          <p:cNvPr id="5" name="Picture 2" descr="http://iceagenow.info/wp-content/uploads/2012/02/Earth-Ice-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789040"/>
            <a:ext cx="2340620" cy="237626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83968" y="4293096"/>
            <a:ext cx="6480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8800" b="1" dirty="0" smtClean="0"/>
              <a:t>?</a:t>
            </a:r>
            <a:endParaRPr lang="sl-SI" sz="8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/>
          <a:lstStyle/>
          <a:p>
            <a:r>
              <a:rPr lang="sl-SI" b="1" dirty="0">
                <a:solidFill>
                  <a:schemeClr val="accent2">
                    <a:lumMod val="75000"/>
                  </a:schemeClr>
                </a:solidFill>
              </a:rPr>
              <a:t>Agregati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8229600" cy="4680520"/>
          </a:xfrm>
          <a:noFill/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sl-SI" b="1" dirty="0" smtClean="0">
                <a:effectLst/>
              </a:rPr>
              <a:t>Eden od osnovnih materialov v gradbeništvu.</a:t>
            </a:r>
            <a:endParaRPr lang="sl-SI" sz="1200" b="1" dirty="0" smtClean="0">
              <a:effectLst/>
            </a:endParaRPr>
          </a:p>
          <a:p>
            <a:pPr marL="0" indent="0">
              <a:buFont typeface="Wingdings" pitchFamily="2" charset="2"/>
              <a:buNone/>
            </a:pPr>
            <a:endParaRPr lang="sl-SI" b="1" dirty="0" smtClean="0">
              <a:effectLst/>
            </a:endParaRPr>
          </a:p>
          <a:p>
            <a:pPr marL="0" indent="0">
              <a:buFont typeface="Wingdings" pitchFamily="2" charset="2"/>
              <a:buNone/>
            </a:pPr>
            <a:r>
              <a:rPr lang="sl-SI" b="1" dirty="0" smtClean="0">
                <a:effectLst/>
              </a:rPr>
              <a:t>Delež agregata:</a:t>
            </a:r>
            <a:endParaRPr lang="sl-SI" sz="4400" b="1" dirty="0" smtClean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  <a:p>
            <a:pPr marL="0" indent="0">
              <a:buFont typeface="Wingdings" pitchFamily="2" charset="2"/>
              <a:buNone/>
            </a:pPr>
            <a:endParaRPr lang="sl-SI" sz="1400" b="1" dirty="0" smtClean="0">
              <a:effectLst/>
            </a:endParaRPr>
          </a:p>
          <a:p>
            <a:pPr marL="0" indent="0">
              <a:buFont typeface="Wingdings" pitchFamily="2" charset="2"/>
              <a:buNone/>
            </a:pPr>
            <a:r>
              <a:rPr lang="sl-SI" b="1" dirty="0" smtClean="0">
                <a:effectLst/>
              </a:rPr>
              <a:t>80 % v betonu</a:t>
            </a:r>
          </a:p>
          <a:p>
            <a:pPr marL="0" indent="0">
              <a:buFont typeface="Wingdings" pitchFamily="2" charset="2"/>
              <a:buNone/>
            </a:pPr>
            <a:r>
              <a:rPr lang="sl-SI" b="1" dirty="0" smtClean="0">
                <a:effectLst/>
              </a:rPr>
              <a:t>90 % v asfaltu</a:t>
            </a:r>
          </a:p>
          <a:p>
            <a:pPr marL="0" indent="0">
              <a:buFont typeface="Wingdings" pitchFamily="2" charset="2"/>
              <a:buNone/>
            </a:pPr>
            <a:r>
              <a:rPr lang="sl-SI" b="1" dirty="0" smtClean="0">
                <a:effectLst/>
              </a:rPr>
              <a:t>100 % v nevezanih plasteh.</a:t>
            </a:r>
          </a:p>
          <a:p>
            <a:pPr marL="0" indent="0">
              <a:buFont typeface="Wingdings" pitchFamily="2" charset="2"/>
              <a:buNone/>
            </a:pPr>
            <a:endParaRPr lang="sl-SI" sz="1200" b="1" dirty="0" smtClean="0">
              <a:effectLst/>
            </a:endParaRPr>
          </a:p>
          <a:p>
            <a:pPr marL="0" indent="0" algn="just">
              <a:buFont typeface="Wingdings" pitchFamily="2" charset="2"/>
              <a:buNone/>
            </a:pPr>
            <a:endParaRPr lang="en-GB" dirty="0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000" b="1" dirty="0">
                <a:solidFill>
                  <a:schemeClr val="accent2">
                    <a:lumMod val="75000"/>
                  </a:schemeClr>
                </a:solidFill>
              </a:rPr>
              <a:t>Beton iz recikliranega betona</a:t>
            </a:r>
          </a:p>
        </p:txBody>
      </p:sp>
      <p:pic>
        <p:nvPicPr>
          <p:cNvPr id="2050" name="Picture 2" descr="C:\Users\Mladenovic\Documents\objave\MINERAL\zeleni betoni\sem\beton 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68760"/>
            <a:ext cx="6839967" cy="5129385"/>
          </a:xfrm>
          <a:prstGeom prst="rect">
            <a:avLst/>
          </a:prstGeom>
          <a:noFill/>
          <a:ln w="47625">
            <a:solidFill>
              <a:schemeClr val="tx1"/>
            </a:solidFill>
          </a:ln>
        </p:spPr>
      </p:pic>
      <p:sp>
        <p:nvSpPr>
          <p:cNvPr id="6" name="Freeform 5"/>
          <p:cNvSpPr/>
          <p:nvPr/>
        </p:nvSpPr>
        <p:spPr>
          <a:xfrm>
            <a:off x="1441170" y="1781175"/>
            <a:ext cx="5760542" cy="3743325"/>
          </a:xfrm>
          <a:custGeom>
            <a:avLst/>
            <a:gdLst>
              <a:gd name="connsiteX0" fmla="*/ 4416705 w 5760542"/>
              <a:gd name="connsiteY0" fmla="*/ 0 h 3743325"/>
              <a:gd name="connsiteX1" fmla="*/ 4359555 w 5760542"/>
              <a:gd name="connsiteY1" fmla="*/ 19050 h 3743325"/>
              <a:gd name="connsiteX2" fmla="*/ 4330980 w 5760542"/>
              <a:gd name="connsiteY2" fmla="*/ 28575 h 3743325"/>
              <a:gd name="connsiteX3" fmla="*/ 4264305 w 5760542"/>
              <a:gd name="connsiteY3" fmla="*/ 38100 h 3743325"/>
              <a:gd name="connsiteX4" fmla="*/ 4207155 w 5760542"/>
              <a:gd name="connsiteY4" fmla="*/ 57150 h 3743325"/>
              <a:gd name="connsiteX5" fmla="*/ 4169055 w 5760542"/>
              <a:gd name="connsiteY5" fmla="*/ 66675 h 3743325"/>
              <a:gd name="connsiteX6" fmla="*/ 4111905 w 5760542"/>
              <a:gd name="connsiteY6" fmla="*/ 85725 h 3743325"/>
              <a:gd name="connsiteX7" fmla="*/ 4083330 w 5760542"/>
              <a:gd name="connsiteY7" fmla="*/ 95250 h 3743325"/>
              <a:gd name="connsiteX8" fmla="*/ 3997605 w 5760542"/>
              <a:gd name="connsiteY8" fmla="*/ 133350 h 3743325"/>
              <a:gd name="connsiteX9" fmla="*/ 3959505 w 5760542"/>
              <a:gd name="connsiteY9" fmla="*/ 152400 h 3743325"/>
              <a:gd name="connsiteX10" fmla="*/ 3892830 w 5760542"/>
              <a:gd name="connsiteY10" fmla="*/ 161925 h 3743325"/>
              <a:gd name="connsiteX11" fmla="*/ 3835680 w 5760542"/>
              <a:gd name="connsiteY11" fmla="*/ 180975 h 3743325"/>
              <a:gd name="connsiteX12" fmla="*/ 3807105 w 5760542"/>
              <a:gd name="connsiteY12" fmla="*/ 190500 h 3743325"/>
              <a:gd name="connsiteX13" fmla="*/ 3749955 w 5760542"/>
              <a:gd name="connsiteY13" fmla="*/ 219075 h 3743325"/>
              <a:gd name="connsiteX14" fmla="*/ 3721380 w 5760542"/>
              <a:gd name="connsiteY14" fmla="*/ 238125 h 3743325"/>
              <a:gd name="connsiteX15" fmla="*/ 3664230 w 5760542"/>
              <a:gd name="connsiteY15" fmla="*/ 257175 h 3743325"/>
              <a:gd name="connsiteX16" fmla="*/ 3635655 w 5760542"/>
              <a:gd name="connsiteY16" fmla="*/ 266700 h 3743325"/>
              <a:gd name="connsiteX17" fmla="*/ 3597555 w 5760542"/>
              <a:gd name="connsiteY17" fmla="*/ 276225 h 3743325"/>
              <a:gd name="connsiteX18" fmla="*/ 3540405 w 5760542"/>
              <a:gd name="connsiteY18" fmla="*/ 295275 h 3743325"/>
              <a:gd name="connsiteX19" fmla="*/ 3483255 w 5760542"/>
              <a:gd name="connsiteY19" fmla="*/ 314325 h 3743325"/>
              <a:gd name="connsiteX20" fmla="*/ 3454680 w 5760542"/>
              <a:gd name="connsiteY20" fmla="*/ 323850 h 3743325"/>
              <a:gd name="connsiteX21" fmla="*/ 3426105 w 5760542"/>
              <a:gd name="connsiteY21" fmla="*/ 333375 h 3743325"/>
              <a:gd name="connsiteX22" fmla="*/ 3340380 w 5760542"/>
              <a:gd name="connsiteY22" fmla="*/ 400050 h 3743325"/>
              <a:gd name="connsiteX23" fmla="*/ 3226080 w 5760542"/>
              <a:gd name="connsiteY23" fmla="*/ 438150 h 3743325"/>
              <a:gd name="connsiteX24" fmla="*/ 3140355 w 5760542"/>
              <a:gd name="connsiteY24" fmla="*/ 466725 h 3743325"/>
              <a:gd name="connsiteX25" fmla="*/ 3111780 w 5760542"/>
              <a:gd name="connsiteY25" fmla="*/ 476250 h 3743325"/>
              <a:gd name="connsiteX26" fmla="*/ 3035580 w 5760542"/>
              <a:gd name="connsiteY26" fmla="*/ 485775 h 3743325"/>
              <a:gd name="connsiteX27" fmla="*/ 3007005 w 5760542"/>
              <a:gd name="connsiteY27" fmla="*/ 495300 h 3743325"/>
              <a:gd name="connsiteX28" fmla="*/ 2930805 w 5760542"/>
              <a:gd name="connsiteY28" fmla="*/ 514350 h 3743325"/>
              <a:gd name="connsiteX29" fmla="*/ 2902230 w 5760542"/>
              <a:gd name="connsiteY29" fmla="*/ 533400 h 3743325"/>
              <a:gd name="connsiteX30" fmla="*/ 2873655 w 5760542"/>
              <a:gd name="connsiteY30" fmla="*/ 542925 h 3743325"/>
              <a:gd name="connsiteX31" fmla="*/ 2845080 w 5760542"/>
              <a:gd name="connsiteY31" fmla="*/ 561975 h 3743325"/>
              <a:gd name="connsiteX32" fmla="*/ 2740305 w 5760542"/>
              <a:gd name="connsiteY32" fmla="*/ 590550 h 3743325"/>
              <a:gd name="connsiteX33" fmla="*/ 2654580 w 5760542"/>
              <a:gd name="connsiteY33" fmla="*/ 657225 h 3743325"/>
              <a:gd name="connsiteX34" fmla="*/ 2635530 w 5760542"/>
              <a:gd name="connsiteY34" fmla="*/ 685800 h 3743325"/>
              <a:gd name="connsiteX35" fmla="*/ 2578380 w 5760542"/>
              <a:gd name="connsiteY35" fmla="*/ 704850 h 3743325"/>
              <a:gd name="connsiteX36" fmla="*/ 2502180 w 5760542"/>
              <a:gd name="connsiteY36" fmla="*/ 723900 h 3743325"/>
              <a:gd name="connsiteX37" fmla="*/ 2445030 w 5760542"/>
              <a:gd name="connsiteY37" fmla="*/ 742950 h 3743325"/>
              <a:gd name="connsiteX38" fmla="*/ 2416455 w 5760542"/>
              <a:gd name="connsiteY38" fmla="*/ 752475 h 3743325"/>
              <a:gd name="connsiteX39" fmla="*/ 2397405 w 5760542"/>
              <a:gd name="connsiteY39" fmla="*/ 781050 h 3743325"/>
              <a:gd name="connsiteX40" fmla="*/ 2349780 w 5760542"/>
              <a:gd name="connsiteY40" fmla="*/ 790575 h 3743325"/>
              <a:gd name="connsiteX41" fmla="*/ 2321205 w 5760542"/>
              <a:gd name="connsiteY41" fmla="*/ 800100 h 3743325"/>
              <a:gd name="connsiteX42" fmla="*/ 2216430 w 5760542"/>
              <a:gd name="connsiteY42" fmla="*/ 828675 h 3743325"/>
              <a:gd name="connsiteX43" fmla="*/ 2187855 w 5760542"/>
              <a:gd name="connsiteY43" fmla="*/ 838200 h 3743325"/>
              <a:gd name="connsiteX44" fmla="*/ 2130705 w 5760542"/>
              <a:gd name="connsiteY44" fmla="*/ 866775 h 3743325"/>
              <a:gd name="connsiteX45" fmla="*/ 2073555 w 5760542"/>
              <a:gd name="connsiteY45" fmla="*/ 904875 h 3743325"/>
              <a:gd name="connsiteX46" fmla="*/ 2016405 w 5760542"/>
              <a:gd name="connsiteY46" fmla="*/ 923925 h 3743325"/>
              <a:gd name="connsiteX47" fmla="*/ 1978305 w 5760542"/>
              <a:gd name="connsiteY47" fmla="*/ 942975 h 3743325"/>
              <a:gd name="connsiteX48" fmla="*/ 1930680 w 5760542"/>
              <a:gd name="connsiteY48" fmla="*/ 952500 h 3743325"/>
              <a:gd name="connsiteX49" fmla="*/ 1902105 w 5760542"/>
              <a:gd name="connsiteY49" fmla="*/ 962025 h 3743325"/>
              <a:gd name="connsiteX50" fmla="*/ 1864005 w 5760542"/>
              <a:gd name="connsiteY50" fmla="*/ 971550 h 3743325"/>
              <a:gd name="connsiteX51" fmla="*/ 1835430 w 5760542"/>
              <a:gd name="connsiteY51" fmla="*/ 981075 h 3743325"/>
              <a:gd name="connsiteX52" fmla="*/ 1797330 w 5760542"/>
              <a:gd name="connsiteY52" fmla="*/ 990600 h 3743325"/>
              <a:gd name="connsiteX53" fmla="*/ 1740180 w 5760542"/>
              <a:gd name="connsiteY53" fmla="*/ 1009650 h 3743325"/>
              <a:gd name="connsiteX54" fmla="*/ 1644930 w 5760542"/>
              <a:gd name="connsiteY54" fmla="*/ 1019175 h 3743325"/>
              <a:gd name="connsiteX55" fmla="*/ 1616355 w 5760542"/>
              <a:gd name="connsiteY55" fmla="*/ 1028700 h 3743325"/>
              <a:gd name="connsiteX56" fmla="*/ 1578255 w 5760542"/>
              <a:gd name="connsiteY56" fmla="*/ 1038225 h 3743325"/>
              <a:gd name="connsiteX57" fmla="*/ 1549680 w 5760542"/>
              <a:gd name="connsiteY57" fmla="*/ 1057275 h 3743325"/>
              <a:gd name="connsiteX58" fmla="*/ 1492530 w 5760542"/>
              <a:gd name="connsiteY58" fmla="*/ 1076325 h 3743325"/>
              <a:gd name="connsiteX59" fmla="*/ 1416330 w 5760542"/>
              <a:gd name="connsiteY59" fmla="*/ 1095375 h 3743325"/>
              <a:gd name="connsiteX60" fmla="*/ 1359180 w 5760542"/>
              <a:gd name="connsiteY60" fmla="*/ 1133475 h 3743325"/>
              <a:gd name="connsiteX61" fmla="*/ 1330605 w 5760542"/>
              <a:gd name="connsiteY61" fmla="*/ 1152525 h 3743325"/>
              <a:gd name="connsiteX62" fmla="*/ 1302030 w 5760542"/>
              <a:gd name="connsiteY62" fmla="*/ 1171575 h 3743325"/>
              <a:gd name="connsiteX63" fmla="*/ 1244880 w 5760542"/>
              <a:gd name="connsiteY63" fmla="*/ 1190625 h 3743325"/>
              <a:gd name="connsiteX64" fmla="*/ 1178205 w 5760542"/>
              <a:gd name="connsiteY64" fmla="*/ 1238250 h 3743325"/>
              <a:gd name="connsiteX65" fmla="*/ 1149630 w 5760542"/>
              <a:gd name="connsiteY65" fmla="*/ 1266825 h 3743325"/>
              <a:gd name="connsiteX66" fmla="*/ 1121055 w 5760542"/>
              <a:gd name="connsiteY66" fmla="*/ 1276350 h 3743325"/>
              <a:gd name="connsiteX67" fmla="*/ 1092480 w 5760542"/>
              <a:gd name="connsiteY67" fmla="*/ 1295400 h 3743325"/>
              <a:gd name="connsiteX68" fmla="*/ 1006755 w 5760542"/>
              <a:gd name="connsiteY68" fmla="*/ 1323975 h 3743325"/>
              <a:gd name="connsiteX69" fmla="*/ 978180 w 5760542"/>
              <a:gd name="connsiteY69" fmla="*/ 1333500 h 3743325"/>
              <a:gd name="connsiteX70" fmla="*/ 749580 w 5760542"/>
              <a:gd name="connsiteY70" fmla="*/ 1352550 h 3743325"/>
              <a:gd name="connsiteX71" fmla="*/ 721005 w 5760542"/>
              <a:gd name="connsiteY71" fmla="*/ 1371600 h 3743325"/>
              <a:gd name="connsiteX72" fmla="*/ 701955 w 5760542"/>
              <a:gd name="connsiteY72" fmla="*/ 1400175 h 3743325"/>
              <a:gd name="connsiteX73" fmla="*/ 673380 w 5760542"/>
              <a:gd name="connsiteY73" fmla="*/ 1409700 h 3743325"/>
              <a:gd name="connsiteX74" fmla="*/ 635280 w 5760542"/>
              <a:gd name="connsiteY74" fmla="*/ 1447800 h 3743325"/>
              <a:gd name="connsiteX75" fmla="*/ 616230 w 5760542"/>
              <a:gd name="connsiteY75" fmla="*/ 1476375 h 3743325"/>
              <a:gd name="connsiteX76" fmla="*/ 578130 w 5760542"/>
              <a:gd name="connsiteY76" fmla="*/ 1514475 h 3743325"/>
              <a:gd name="connsiteX77" fmla="*/ 406680 w 5760542"/>
              <a:gd name="connsiteY77" fmla="*/ 1609725 h 3743325"/>
              <a:gd name="connsiteX78" fmla="*/ 349530 w 5760542"/>
              <a:gd name="connsiteY78" fmla="*/ 1628775 h 3743325"/>
              <a:gd name="connsiteX79" fmla="*/ 282855 w 5760542"/>
              <a:gd name="connsiteY79" fmla="*/ 1647825 h 3743325"/>
              <a:gd name="connsiteX80" fmla="*/ 187605 w 5760542"/>
              <a:gd name="connsiteY80" fmla="*/ 1657350 h 3743325"/>
              <a:gd name="connsiteX81" fmla="*/ 130455 w 5760542"/>
              <a:gd name="connsiteY81" fmla="*/ 1695450 h 3743325"/>
              <a:gd name="connsiteX82" fmla="*/ 92355 w 5760542"/>
              <a:gd name="connsiteY82" fmla="*/ 1762125 h 3743325"/>
              <a:gd name="connsiteX83" fmla="*/ 82830 w 5760542"/>
              <a:gd name="connsiteY83" fmla="*/ 1800225 h 3743325"/>
              <a:gd name="connsiteX84" fmla="*/ 63780 w 5760542"/>
              <a:gd name="connsiteY84" fmla="*/ 1828800 h 3743325"/>
              <a:gd name="connsiteX85" fmla="*/ 25680 w 5760542"/>
              <a:gd name="connsiteY85" fmla="*/ 1895475 h 3743325"/>
              <a:gd name="connsiteX86" fmla="*/ 25680 w 5760542"/>
              <a:gd name="connsiteY86" fmla="*/ 2095500 h 3743325"/>
              <a:gd name="connsiteX87" fmla="*/ 44730 w 5760542"/>
              <a:gd name="connsiteY87" fmla="*/ 2124075 h 3743325"/>
              <a:gd name="connsiteX88" fmla="*/ 54255 w 5760542"/>
              <a:gd name="connsiteY88" fmla="*/ 2152650 h 3743325"/>
              <a:gd name="connsiteX89" fmla="*/ 44730 w 5760542"/>
              <a:gd name="connsiteY89" fmla="*/ 2305050 h 3743325"/>
              <a:gd name="connsiteX90" fmla="*/ 54255 w 5760542"/>
              <a:gd name="connsiteY90" fmla="*/ 2371725 h 3743325"/>
              <a:gd name="connsiteX91" fmla="*/ 111405 w 5760542"/>
              <a:gd name="connsiteY91" fmla="*/ 2409825 h 3743325"/>
              <a:gd name="connsiteX92" fmla="*/ 120930 w 5760542"/>
              <a:gd name="connsiteY92" fmla="*/ 2438400 h 3743325"/>
              <a:gd name="connsiteX93" fmla="*/ 178080 w 5760542"/>
              <a:gd name="connsiteY93" fmla="*/ 2457450 h 3743325"/>
              <a:gd name="connsiteX94" fmla="*/ 235230 w 5760542"/>
              <a:gd name="connsiteY94" fmla="*/ 2495550 h 3743325"/>
              <a:gd name="connsiteX95" fmla="*/ 292380 w 5760542"/>
              <a:gd name="connsiteY95" fmla="*/ 2533650 h 3743325"/>
              <a:gd name="connsiteX96" fmla="*/ 311430 w 5760542"/>
              <a:gd name="connsiteY96" fmla="*/ 2590800 h 3743325"/>
              <a:gd name="connsiteX97" fmla="*/ 359055 w 5760542"/>
              <a:gd name="connsiteY97" fmla="*/ 2676525 h 3743325"/>
              <a:gd name="connsiteX98" fmla="*/ 397155 w 5760542"/>
              <a:gd name="connsiteY98" fmla="*/ 2695575 h 3743325"/>
              <a:gd name="connsiteX99" fmla="*/ 425730 w 5760542"/>
              <a:gd name="connsiteY99" fmla="*/ 2705100 h 3743325"/>
              <a:gd name="connsiteX100" fmla="*/ 454305 w 5760542"/>
              <a:gd name="connsiteY100" fmla="*/ 2724150 h 3743325"/>
              <a:gd name="connsiteX101" fmla="*/ 482880 w 5760542"/>
              <a:gd name="connsiteY101" fmla="*/ 2781300 h 3743325"/>
              <a:gd name="connsiteX102" fmla="*/ 511455 w 5760542"/>
              <a:gd name="connsiteY102" fmla="*/ 2790825 h 3743325"/>
              <a:gd name="connsiteX103" fmla="*/ 559080 w 5760542"/>
              <a:gd name="connsiteY103" fmla="*/ 2838450 h 3743325"/>
              <a:gd name="connsiteX104" fmla="*/ 578130 w 5760542"/>
              <a:gd name="connsiteY104" fmla="*/ 2867025 h 3743325"/>
              <a:gd name="connsiteX105" fmla="*/ 587655 w 5760542"/>
              <a:gd name="connsiteY105" fmla="*/ 2905125 h 3743325"/>
              <a:gd name="connsiteX106" fmla="*/ 606705 w 5760542"/>
              <a:gd name="connsiteY106" fmla="*/ 2981325 h 3743325"/>
              <a:gd name="connsiteX107" fmla="*/ 616230 w 5760542"/>
              <a:gd name="connsiteY107" fmla="*/ 3067050 h 3743325"/>
              <a:gd name="connsiteX108" fmla="*/ 625755 w 5760542"/>
              <a:gd name="connsiteY108" fmla="*/ 3133725 h 3743325"/>
              <a:gd name="connsiteX109" fmla="*/ 635280 w 5760542"/>
              <a:gd name="connsiteY109" fmla="*/ 3171825 h 3743325"/>
              <a:gd name="connsiteX110" fmla="*/ 730530 w 5760542"/>
              <a:gd name="connsiteY110" fmla="*/ 3181350 h 3743325"/>
              <a:gd name="connsiteX111" fmla="*/ 873405 w 5760542"/>
              <a:gd name="connsiteY111" fmla="*/ 3228975 h 3743325"/>
              <a:gd name="connsiteX112" fmla="*/ 901980 w 5760542"/>
              <a:gd name="connsiteY112" fmla="*/ 3238500 h 3743325"/>
              <a:gd name="connsiteX113" fmla="*/ 930555 w 5760542"/>
              <a:gd name="connsiteY113" fmla="*/ 3248025 h 3743325"/>
              <a:gd name="connsiteX114" fmla="*/ 959130 w 5760542"/>
              <a:gd name="connsiteY114" fmla="*/ 3276600 h 3743325"/>
              <a:gd name="connsiteX115" fmla="*/ 968655 w 5760542"/>
              <a:gd name="connsiteY115" fmla="*/ 3305175 h 3743325"/>
              <a:gd name="connsiteX116" fmla="*/ 997230 w 5760542"/>
              <a:gd name="connsiteY116" fmla="*/ 3314700 h 3743325"/>
              <a:gd name="connsiteX117" fmla="*/ 1054380 w 5760542"/>
              <a:gd name="connsiteY117" fmla="*/ 3352800 h 3743325"/>
              <a:gd name="connsiteX118" fmla="*/ 1111530 w 5760542"/>
              <a:gd name="connsiteY118" fmla="*/ 3381375 h 3743325"/>
              <a:gd name="connsiteX119" fmla="*/ 1159155 w 5760542"/>
              <a:gd name="connsiteY119" fmla="*/ 3419475 h 3743325"/>
              <a:gd name="connsiteX120" fmla="*/ 1216305 w 5760542"/>
              <a:gd name="connsiteY120" fmla="*/ 3457575 h 3743325"/>
              <a:gd name="connsiteX121" fmla="*/ 1254405 w 5760542"/>
              <a:gd name="connsiteY121" fmla="*/ 3505200 h 3743325"/>
              <a:gd name="connsiteX122" fmla="*/ 1263930 w 5760542"/>
              <a:gd name="connsiteY122" fmla="*/ 3533775 h 3743325"/>
              <a:gd name="connsiteX123" fmla="*/ 1292505 w 5760542"/>
              <a:gd name="connsiteY123" fmla="*/ 3543300 h 3743325"/>
              <a:gd name="connsiteX124" fmla="*/ 1321080 w 5760542"/>
              <a:gd name="connsiteY124" fmla="*/ 3562350 h 3743325"/>
              <a:gd name="connsiteX125" fmla="*/ 1378230 w 5760542"/>
              <a:gd name="connsiteY125" fmla="*/ 3581400 h 3743325"/>
              <a:gd name="connsiteX126" fmla="*/ 1406805 w 5760542"/>
              <a:gd name="connsiteY126" fmla="*/ 3590925 h 3743325"/>
              <a:gd name="connsiteX127" fmla="*/ 1435380 w 5760542"/>
              <a:gd name="connsiteY127" fmla="*/ 3600450 h 3743325"/>
              <a:gd name="connsiteX128" fmla="*/ 1473480 w 5760542"/>
              <a:gd name="connsiteY128" fmla="*/ 3629025 h 3743325"/>
              <a:gd name="connsiteX129" fmla="*/ 1549680 w 5760542"/>
              <a:gd name="connsiteY129" fmla="*/ 3667125 h 3743325"/>
              <a:gd name="connsiteX130" fmla="*/ 1568730 w 5760542"/>
              <a:gd name="connsiteY130" fmla="*/ 3705225 h 3743325"/>
              <a:gd name="connsiteX131" fmla="*/ 1625880 w 5760542"/>
              <a:gd name="connsiteY131" fmla="*/ 3724275 h 3743325"/>
              <a:gd name="connsiteX132" fmla="*/ 1692555 w 5760542"/>
              <a:gd name="connsiteY132" fmla="*/ 3743325 h 3743325"/>
              <a:gd name="connsiteX133" fmla="*/ 1864005 w 5760542"/>
              <a:gd name="connsiteY133" fmla="*/ 3733800 h 3743325"/>
              <a:gd name="connsiteX134" fmla="*/ 1911630 w 5760542"/>
              <a:gd name="connsiteY134" fmla="*/ 3724275 h 3743325"/>
              <a:gd name="connsiteX135" fmla="*/ 2130705 w 5760542"/>
              <a:gd name="connsiteY135" fmla="*/ 3695700 h 3743325"/>
              <a:gd name="connsiteX136" fmla="*/ 2216430 w 5760542"/>
              <a:gd name="connsiteY136" fmla="*/ 3648075 h 3743325"/>
              <a:gd name="connsiteX137" fmla="*/ 2245005 w 5760542"/>
              <a:gd name="connsiteY137" fmla="*/ 3619500 h 3743325"/>
              <a:gd name="connsiteX138" fmla="*/ 2302155 w 5760542"/>
              <a:gd name="connsiteY138" fmla="*/ 3600450 h 3743325"/>
              <a:gd name="connsiteX139" fmla="*/ 2349780 w 5760542"/>
              <a:gd name="connsiteY139" fmla="*/ 3543300 h 3743325"/>
              <a:gd name="connsiteX140" fmla="*/ 2387880 w 5760542"/>
              <a:gd name="connsiteY140" fmla="*/ 3486150 h 3743325"/>
              <a:gd name="connsiteX141" fmla="*/ 2445030 w 5760542"/>
              <a:gd name="connsiteY141" fmla="*/ 3438525 h 3743325"/>
              <a:gd name="connsiteX142" fmla="*/ 2483130 w 5760542"/>
              <a:gd name="connsiteY142" fmla="*/ 3381375 h 3743325"/>
              <a:gd name="connsiteX143" fmla="*/ 2502180 w 5760542"/>
              <a:gd name="connsiteY143" fmla="*/ 3352800 h 3743325"/>
              <a:gd name="connsiteX144" fmla="*/ 2511705 w 5760542"/>
              <a:gd name="connsiteY144" fmla="*/ 3324225 h 3743325"/>
              <a:gd name="connsiteX145" fmla="*/ 2540280 w 5760542"/>
              <a:gd name="connsiteY145" fmla="*/ 3295650 h 3743325"/>
              <a:gd name="connsiteX146" fmla="*/ 2568855 w 5760542"/>
              <a:gd name="connsiteY146" fmla="*/ 3238500 h 3743325"/>
              <a:gd name="connsiteX147" fmla="*/ 2578380 w 5760542"/>
              <a:gd name="connsiteY147" fmla="*/ 3209925 h 3743325"/>
              <a:gd name="connsiteX148" fmla="*/ 2606955 w 5760542"/>
              <a:gd name="connsiteY148" fmla="*/ 3200400 h 3743325"/>
              <a:gd name="connsiteX149" fmla="*/ 2673630 w 5760542"/>
              <a:gd name="connsiteY149" fmla="*/ 3133725 h 3743325"/>
              <a:gd name="connsiteX150" fmla="*/ 2721255 w 5760542"/>
              <a:gd name="connsiteY150" fmla="*/ 3095625 h 3743325"/>
              <a:gd name="connsiteX151" fmla="*/ 2749830 w 5760542"/>
              <a:gd name="connsiteY151" fmla="*/ 3067050 h 3743325"/>
              <a:gd name="connsiteX152" fmla="*/ 2778405 w 5760542"/>
              <a:gd name="connsiteY152" fmla="*/ 3057525 h 3743325"/>
              <a:gd name="connsiteX153" fmla="*/ 2806980 w 5760542"/>
              <a:gd name="connsiteY153" fmla="*/ 3038475 h 3743325"/>
              <a:gd name="connsiteX154" fmla="*/ 2835555 w 5760542"/>
              <a:gd name="connsiteY154" fmla="*/ 3028950 h 3743325"/>
              <a:gd name="connsiteX155" fmla="*/ 2873655 w 5760542"/>
              <a:gd name="connsiteY155" fmla="*/ 3009900 h 3743325"/>
              <a:gd name="connsiteX156" fmla="*/ 2921280 w 5760542"/>
              <a:gd name="connsiteY156" fmla="*/ 2962275 h 3743325"/>
              <a:gd name="connsiteX157" fmla="*/ 2940330 w 5760542"/>
              <a:gd name="connsiteY157" fmla="*/ 2933700 h 3743325"/>
              <a:gd name="connsiteX158" fmla="*/ 2997480 w 5760542"/>
              <a:gd name="connsiteY158" fmla="*/ 2895600 h 3743325"/>
              <a:gd name="connsiteX159" fmla="*/ 3035580 w 5760542"/>
              <a:gd name="connsiteY159" fmla="*/ 2857500 h 3743325"/>
              <a:gd name="connsiteX160" fmla="*/ 3045105 w 5760542"/>
              <a:gd name="connsiteY160" fmla="*/ 2828925 h 3743325"/>
              <a:gd name="connsiteX161" fmla="*/ 3073680 w 5760542"/>
              <a:gd name="connsiteY161" fmla="*/ 2809875 h 3743325"/>
              <a:gd name="connsiteX162" fmla="*/ 3083205 w 5760542"/>
              <a:gd name="connsiteY162" fmla="*/ 2781300 h 3743325"/>
              <a:gd name="connsiteX163" fmla="*/ 3102255 w 5760542"/>
              <a:gd name="connsiteY163" fmla="*/ 2752725 h 3743325"/>
              <a:gd name="connsiteX164" fmla="*/ 3111780 w 5760542"/>
              <a:gd name="connsiteY164" fmla="*/ 2714625 h 3743325"/>
              <a:gd name="connsiteX165" fmla="*/ 3140355 w 5760542"/>
              <a:gd name="connsiteY165" fmla="*/ 2628900 h 3743325"/>
              <a:gd name="connsiteX166" fmla="*/ 3159405 w 5760542"/>
              <a:gd name="connsiteY166" fmla="*/ 2571750 h 3743325"/>
              <a:gd name="connsiteX167" fmla="*/ 3168930 w 5760542"/>
              <a:gd name="connsiteY167" fmla="*/ 2543175 h 3743325"/>
              <a:gd name="connsiteX168" fmla="*/ 3226080 w 5760542"/>
              <a:gd name="connsiteY168" fmla="*/ 2505075 h 3743325"/>
              <a:gd name="connsiteX169" fmla="*/ 3254655 w 5760542"/>
              <a:gd name="connsiteY169" fmla="*/ 2486025 h 3743325"/>
              <a:gd name="connsiteX170" fmla="*/ 3273705 w 5760542"/>
              <a:gd name="connsiteY170" fmla="*/ 2457450 h 3743325"/>
              <a:gd name="connsiteX171" fmla="*/ 3321330 w 5760542"/>
              <a:gd name="connsiteY171" fmla="*/ 2447925 h 3743325"/>
              <a:gd name="connsiteX172" fmla="*/ 3426105 w 5760542"/>
              <a:gd name="connsiteY172" fmla="*/ 2419350 h 3743325"/>
              <a:gd name="connsiteX173" fmla="*/ 3721380 w 5760542"/>
              <a:gd name="connsiteY173" fmla="*/ 2419350 h 3743325"/>
              <a:gd name="connsiteX174" fmla="*/ 3797580 w 5760542"/>
              <a:gd name="connsiteY174" fmla="*/ 2400300 h 3743325"/>
              <a:gd name="connsiteX175" fmla="*/ 3845205 w 5760542"/>
              <a:gd name="connsiteY175" fmla="*/ 2390775 h 3743325"/>
              <a:gd name="connsiteX176" fmla="*/ 3902355 w 5760542"/>
              <a:gd name="connsiteY176" fmla="*/ 2381250 h 3743325"/>
              <a:gd name="connsiteX177" fmla="*/ 3959505 w 5760542"/>
              <a:gd name="connsiteY177" fmla="*/ 2362200 h 3743325"/>
              <a:gd name="connsiteX178" fmla="*/ 3988080 w 5760542"/>
              <a:gd name="connsiteY178" fmla="*/ 2352675 h 3743325"/>
              <a:gd name="connsiteX179" fmla="*/ 4035705 w 5760542"/>
              <a:gd name="connsiteY179" fmla="*/ 2343150 h 3743325"/>
              <a:gd name="connsiteX180" fmla="*/ 4092855 w 5760542"/>
              <a:gd name="connsiteY180" fmla="*/ 2324100 h 3743325"/>
              <a:gd name="connsiteX181" fmla="*/ 4130955 w 5760542"/>
              <a:gd name="connsiteY181" fmla="*/ 2314575 h 3743325"/>
              <a:gd name="connsiteX182" fmla="*/ 4159530 w 5760542"/>
              <a:gd name="connsiteY182" fmla="*/ 2305050 h 3743325"/>
              <a:gd name="connsiteX183" fmla="*/ 4216680 w 5760542"/>
              <a:gd name="connsiteY183" fmla="*/ 2295525 h 3743325"/>
              <a:gd name="connsiteX184" fmla="*/ 4283355 w 5760542"/>
              <a:gd name="connsiteY184" fmla="*/ 2276475 h 3743325"/>
              <a:gd name="connsiteX185" fmla="*/ 4378605 w 5760542"/>
              <a:gd name="connsiteY185" fmla="*/ 2247900 h 3743325"/>
              <a:gd name="connsiteX186" fmla="*/ 4435755 w 5760542"/>
              <a:gd name="connsiteY186" fmla="*/ 2228850 h 3743325"/>
              <a:gd name="connsiteX187" fmla="*/ 4464330 w 5760542"/>
              <a:gd name="connsiteY187" fmla="*/ 2219325 h 3743325"/>
              <a:gd name="connsiteX188" fmla="*/ 4492905 w 5760542"/>
              <a:gd name="connsiteY188" fmla="*/ 2200275 h 3743325"/>
              <a:gd name="connsiteX189" fmla="*/ 4559580 w 5760542"/>
              <a:gd name="connsiteY189" fmla="*/ 2171700 h 3743325"/>
              <a:gd name="connsiteX190" fmla="*/ 4588155 w 5760542"/>
              <a:gd name="connsiteY190" fmla="*/ 2152650 h 3743325"/>
              <a:gd name="connsiteX191" fmla="*/ 4616730 w 5760542"/>
              <a:gd name="connsiteY191" fmla="*/ 2143125 h 3743325"/>
              <a:gd name="connsiteX192" fmla="*/ 4645305 w 5760542"/>
              <a:gd name="connsiteY192" fmla="*/ 2124075 h 3743325"/>
              <a:gd name="connsiteX193" fmla="*/ 4711980 w 5760542"/>
              <a:gd name="connsiteY193" fmla="*/ 2105025 h 3743325"/>
              <a:gd name="connsiteX194" fmla="*/ 4788180 w 5760542"/>
              <a:gd name="connsiteY194" fmla="*/ 2076450 h 3743325"/>
              <a:gd name="connsiteX195" fmla="*/ 4845330 w 5760542"/>
              <a:gd name="connsiteY195" fmla="*/ 2057400 h 3743325"/>
              <a:gd name="connsiteX196" fmla="*/ 4902480 w 5760542"/>
              <a:gd name="connsiteY196" fmla="*/ 2038350 h 3743325"/>
              <a:gd name="connsiteX197" fmla="*/ 4931055 w 5760542"/>
              <a:gd name="connsiteY197" fmla="*/ 2028825 h 3743325"/>
              <a:gd name="connsiteX198" fmla="*/ 5007255 w 5760542"/>
              <a:gd name="connsiteY198" fmla="*/ 2009775 h 3743325"/>
              <a:gd name="connsiteX199" fmla="*/ 5045355 w 5760542"/>
              <a:gd name="connsiteY199" fmla="*/ 2000250 h 3743325"/>
              <a:gd name="connsiteX200" fmla="*/ 5131080 w 5760542"/>
              <a:gd name="connsiteY200" fmla="*/ 1962150 h 3743325"/>
              <a:gd name="connsiteX201" fmla="*/ 5159655 w 5760542"/>
              <a:gd name="connsiteY201" fmla="*/ 1952625 h 3743325"/>
              <a:gd name="connsiteX202" fmla="*/ 5226330 w 5760542"/>
              <a:gd name="connsiteY202" fmla="*/ 1914525 h 3743325"/>
              <a:gd name="connsiteX203" fmla="*/ 5264430 w 5760542"/>
              <a:gd name="connsiteY203" fmla="*/ 1905000 h 3743325"/>
              <a:gd name="connsiteX204" fmla="*/ 5321580 w 5760542"/>
              <a:gd name="connsiteY204" fmla="*/ 1866900 h 3743325"/>
              <a:gd name="connsiteX205" fmla="*/ 5378730 w 5760542"/>
              <a:gd name="connsiteY205" fmla="*/ 1847850 h 3743325"/>
              <a:gd name="connsiteX206" fmla="*/ 5407305 w 5760542"/>
              <a:gd name="connsiteY206" fmla="*/ 1838325 h 3743325"/>
              <a:gd name="connsiteX207" fmla="*/ 5464455 w 5760542"/>
              <a:gd name="connsiteY207" fmla="*/ 1800225 h 3743325"/>
              <a:gd name="connsiteX208" fmla="*/ 5493030 w 5760542"/>
              <a:gd name="connsiteY208" fmla="*/ 1790700 h 3743325"/>
              <a:gd name="connsiteX209" fmla="*/ 5550180 w 5760542"/>
              <a:gd name="connsiteY209" fmla="*/ 1752600 h 3743325"/>
              <a:gd name="connsiteX210" fmla="*/ 5607330 w 5760542"/>
              <a:gd name="connsiteY210" fmla="*/ 1695450 h 3743325"/>
              <a:gd name="connsiteX211" fmla="*/ 5654955 w 5760542"/>
              <a:gd name="connsiteY211" fmla="*/ 1647825 h 3743325"/>
              <a:gd name="connsiteX212" fmla="*/ 5664480 w 5760542"/>
              <a:gd name="connsiteY212" fmla="*/ 1619250 h 3743325"/>
              <a:gd name="connsiteX213" fmla="*/ 5702580 w 5760542"/>
              <a:gd name="connsiteY213" fmla="*/ 1552575 h 3743325"/>
              <a:gd name="connsiteX214" fmla="*/ 5740680 w 5760542"/>
              <a:gd name="connsiteY214" fmla="*/ 1457325 h 3743325"/>
              <a:gd name="connsiteX215" fmla="*/ 5750205 w 5760542"/>
              <a:gd name="connsiteY215" fmla="*/ 1428750 h 3743325"/>
              <a:gd name="connsiteX216" fmla="*/ 5721630 w 5760542"/>
              <a:gd name="connsiteY216" fmla="*/ 1295400 h 3743325"/>
              <a:gd name="connsiteX217" fmla="*/ 5693055 w 5760542"/>
              <a:gd name="connsiteY217" fmla="*/ 1247775 h 3743325"/>
              <a:gd name="connsiteX218" fmla="*/ 5664480 w 5760542"/>
              <a:gd name="connsiteY218" fmla="*/ 1238250 h 3743325"/>
              <a:gd name="connsiteX219" fmla="*/ 5626380 w 5760542"/>
              <a:gd name="connsiteY219" fmla="*/ 1181100 h 3743325"/>
              <a:gd name="connsiteX220" fmla="*/ 5616855 w 5760542"/>
              <a:gd name="connsiteY220" fmla="*/ 1152525 h 3743325"/>
              <a:gd name="connsiteX221" fmla="*/ 5588280 w 5760542"/>
              <a:gd name="connsiteY221" fmla="*/ 1095375 h 3743325"/>
              <a:gd name="connsiteX222" fmla="*/ 5578755 w 5760542"/>
              <a:gd name="connsiteY222" fmla="*/ 990600 h 3743325"/>
              <a:gd name="connsiteX223" fmla="*/ 5559705 w 5760542"/>
              <a:gd name="connsiteY223" fmla="*/ 933450 h 3743325"/>
              <a:gd name="connsiteX224" fmla="*/ 5531130 w 5760542"/>
              <a:gd name="connsiteY224" fmla="*/ 914400 h 3743325"/>
              <a:gd name="connsiteX225" fmla="*/ 5512080 w 5760542"/>
              <a:gd name="connsiteY225" fmla="*/ 885825 h 3743325"/>
              <a:gd name="connsiteX226" fmla="*/ 5445405 w 5760542"/>
              <a:gd name="connsiteY226" fmla="*/ 857250 h 3743325"/>
              <a:gd name="connsiteX227" fmla="*/ 5416830 w 5760542"/>
              <a:gd name="connsiteY227" fmla="*/ 828675 h 3743325"/>
              <a:gd name="connsiteX228" fmla="*/ 5388255 w 5760542"/>
              <a:gd name="connsiteY228" fmla="*/ 809625 h 3743325"/>
              <a:gd name="connsiteX229" fmla="*/ 5331105 w 5760542"/>
              <a:gd name="connsiteY229" fmla="*/ 733425 h 3743325"/>
              <a:gd name="connsiteX230" fmla="*/ 5321580 w 5760542"/>
              <a:gd name="connsiteY230" fmla="*/ 704850 h 3743325"/>
              <a:gd name="connsiteX231" fmla="*/ 5273955 w 5760542"/>
              <a:gd name="connsiteY231" fmla="*/ 647700 h 3743325"/>
              <a:gd name="connsiteX232" fmla="*/ 5245380 w 5760542"/>
              <a:gd name="connsiteY232" fmla="*/ 590550 h 3743325"/>
              <a:gd name="connsiteX233" fmla="*/ 5216805 w 5760542"/>
              <a:gd name="connsiteY233" fmla="*/ 476250 h 3743325"/>
              <a:gd name="connsiteX234" fmla="*/ 5207280 w 5760542"/>
              <a:gd name="connsiteY234" fmla="*/ 447675 h 3743325"/>
              <a:gd name="connsiteX235" fmla="*/ 5197755 w 5760542"/>
              <a:gd name="connsiteY235" fmla="*/ 419100 h 3743325"/>
              <a:gd name="connsiteX236" fmla="*/ 5169180 w 5760542"/>
              <a:gd name="connsiteY236" fmla="*/ 390525 h 3743325"/>
              <a:gd name="connsiteX237" fmla="*/ 5159655 w 5760542"/>
              <a:gd name="connsiteY237" fmla="*/ 361950 h 3743325"/>
              <a:gd name="connsiteX238" fmla="*/ 5054880 w 5760542"/>
              <a:gd name="connsiteY238" fmla="*/ 333375 h 3743325"/>
              <a:gd name="connsiteX239" fmla="*/ 4959630 w 5760542"/>
              <a:gd name="connsiteY239" fmla="*/ 295275 h 3743325"/>
              <a:gd name="connsiteX240" fmla="*/ 4931055 w 5760542"/>
              <a:gd name="connsiteY240" fmla="*/ 276225 h 3743325"/>
              <a:gd name="connsiteX241" fmla="*/ 4873905 w 5760542"/>
              <a:gd name="connsiteY241" fmla="*/ 257175 h 3743325"/>
              <a:gd name="connsiteX242" fmla="*/ 4816755 w 5760542"/>
              <a:gd name="connsiteY242" fmla="*/ 228600 h 3743325"/>
              <a:gd name="connsiteX243" fmla="*/ 4769130 w 5760542"/>
              <a:gd name="connsiteY243" fmla="*/ 171450 h 3743325"/>
              <a:gd name="connsiteX244" fmla="*/ 4750080 w 5760542"/>
              <a:gd name="connsiteY244" fmla="*/ 142875 h 3743325"/>
              <a:gd name="connsiteX245" fmla="*/ 4721505 w 5760542"/>
              <a:gd name="connsiteY245" fmla="*/ 133350 h 3743325"/>
              <a:gd name="connsiteX246" fmla="*/ 4692930 w 5760542"/>
              <a:gd name="connsiteY246" fmla="*/ 114300 h 3743325"/>
              <a:gd name="connsiteX247" fmla="*/ 4664355 w 5760542"/>
              <a:gd name="connsiteY247" fmla="*/ 104775 h 3743325"/>
              <a:gd name="connsiteX248" fmla="*/ 4635780 w 5760542"/>
              <a:gd name="connsiteY248" fmla="*/ 85725 h 3743325"/>
              <a:gd name="connsiteX249" fmla="*/ 4569105 w 5760542"/>
              <a:gd name="connsiteY249" fmla="*/ 66675 h 3743325"/>
              <a:gd name="connsiteX250" fmla="*/ 4540530 w 5760542"/>
              <a:gd name="connsiteY250" fmla="*/ 47625 h 3743325"/>
              <a:gd name="connsiteX251" fmla="*/ 4511955 w 5760542"/>
              <a:gd name="connsiteY251" fmla="*/ 38100 h 3743325"/>
              <a:gd name="connsiteX252" fmla="*/ 4483380 w 5760542"/>
              <a:gd name="connsiteY252" fmla="*/ 19050 h 3743325"/>
              <a:gd name="connsiteX253" fmla="*/ 4378605 w 5760542"/>
              <a:gd name="connsiteY253" fmla="*/ 0 h 3743325"/>
              <a:gd name="connsiteX254" fmla="*/ 4311930 w 5760542"/>
              <a:gd name="connsiteY254" fmla="*/ 9525 h 3743325"/>
              <a:gd name="connsiteX255" fmla="*/ 4292880 w 5760542"/>
              <a:gd name="connsiteY255" fmla="*/ 38100 h 3743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</a:cxnLst>
            <a:rect l="l" t="t" r="r" b="b"/>
            <a:pathLst>
              <a:path w="5760542" h="3743325">
                <a:moveTo>
                  <a:pt x="4416705" y="0"/>
                </a:moveTo>
                <a:lnTo>
                  <a:pt x="4359555" y="19050"/>
                </a:lnTo>
                <a:cubicBezTo>
                  <a:pt x="4350030" y="22225"/>
                  <a:pt x="4340919" y="27155"/>
                  <a:pt x="4330980" y="28575"/>
                </a:cubicBezTo>
                <a:lnTo>
                  <a:pt x="4264305" y="38100"/>
                </a:lnTo>
                <a:cubicBezTo>
                  <a:pt x="4245255" y="44450"/>
                  <a:pt x="4226636" y="52280"/>
                  <a:pt x="4207155" y="57150"/>
                </a:cubicBezTo>
                <a:cubicBezTo>
                  <a:pt x="4194455" y="60325"/>
                  <a:pt x="4181594" y="62913"/>
                  <a:pt x="4169055" y="66675"/>
                </a:cubicBezTo>
                <a:cubicBezTo>
                  <a:pt x="4149821" y="72445"/>
                  <a:pt x="4130955" y="79375"/>
                  <a:pt x="4111905" y="85725"/>
                </a:cubicBezTo>
                <a:cubicBezTo>
                  <a:pt x="4102380" y="88900"/>
                  <a:pt x="4091684" y="89681"/>
                  <a:pt x="4083330" y="95250"/>
                </a:cubicBezTo>
                <a:cubicBezTo>
                  <a:pt x="3999275" y="151286"/>
                  <a:pt x="4133625" y="65340"/>
                  <a:pt x="3997605" y="133350"/>
                </a:cubicBezTo>
                <a:cubicBezTo>
                  <a:pt x="3984905" y="139700"/>
                  <a:pt x="3973204" y="148664"/>
                  <a:pt x="3959505" y="152400"/>
                </a:cubicBezTo>
                <a:cubicBezTo>
                  <a:pt x="3937845" y="158307"/>
                  <a:pt x="3915055" y="158750"/>
                  <a:pt x="3892830" y="161925"/>
                </a:cubicBezTo>
                <a:lnTo>
                  <a:pt x="3835680" y="180975"/>
                </a:lnTo>
                <a:cubicBezTo>
                  <a:pt x="3826155" y="184150"/>
                  <a:pt x="3815459" y="184931"/>
                  <a:pt x="3807105" y="190500"/>
                </a:cubicBezTo>
                <a:cubicBezTo>
                  <a:pt x="3725213" y="245095"/>
                  <a:pt x="3828825" y="179640"/>
                  <a:pt x="3749955" y="219075"/>
                </a:cubicBezTo>
                <a:cubicBezTo>
                  <a:pt x="3739716" y="224195"/>
                  <a:pt x="3731841" y="233476"/>
                  <a:pt x="3721380" y="238125"/>
                </a:cubicBezTo>
                <a:cubicBezTo>
                  <a:pt x="3703030" y="246280"/>
                  <a:pt x="3683280" y="250825"/>
                  <a:pt x="3664230" y="257175"/>
                </a:cubicBezTo>
                <a:cubicBezTo>
                  <a:pt x="3654705" y="260350"/>
                  <a:pt x="3645395" y="264265"/>
                  <a:pt x="3635655" y="266700"/>
                </a:cubicBezTo>
                <a:cubicBezTo>
                  <a:pt x="3622955" y="269875"/>
                  <a:pt x="3610094" y="272463"/>
                  <a:pt x="3597555" y="276225"/>
                </a:cubicBezTo>
                <a:cubicBezTo>
                  <a:pt x="3578321" y="281995"/>
                  <a:pt x="3559455" y="288925"/>
                  <a:pt x="3540405" y="295275"/>
                </a:cubicBezTo>
                <a:lnTo>
                  <a:pt x="3483255" y="314325"/>
                </a:lnTo>
                <a:lnTo>
                  <a:pt x="3454680" y="323850"/>
                </a:lnTo>
                <a:lnTo>
                  <a:pt x="3426105" y="333375"/>
                </a:lnTo>
                <a:cubicBezTo>
                  <a:pt x="3401450" y="358030"/>
                  <a:pt x="3374559" y="388657"/>
                  <a:pt x="3340380" y="400050"/>
                </a:cubicBezTo>
                <a:lnTo>
                  <a:pt x="3226080" y="438150"/>
                </a:lnTo>
                <a:lnTo>
                  <a:pt x="3140355" y="466725"/>
                </a:lnTo>
                <a:cubicBezTo>
                  <a:pt x="3130830" y="469900"/>
                  <a:pt x="3121743" y="475005"/>
                  <a:pt x="3111780" y="476250"/>
                </a:cubicBezTo>
                <a:lnTo>
                  <a:pt x="3035580" y="485775"/>
                </a:lnTo>
                <a:cubicBezTo>
                  <a:pt x="3026055" y="488950"/>
                  <a:pt x="3016745" y="492865"/>
                  <a:pt x="3007005" y="495300"/>
                </a:cubicBezTo>
                <a:cubicBezTo>
                  <a:pt x="2985268" y="500734"/>
                  <a:pt x="2952578" y="503464"/>
                  <a:pt x="2930805" y="514350"/>
                </a:cubicBezTo>
                <a:cubicBezTo>
                  <a:pt x="2920566" y="519470"/>
                  <a:pt x="2912469" y="528280"/>
                  <a:pt x="2902230" y="533400"/>
                </a:cubicBezTo>
                <a:cubicBezTo>
                  <a:pt x="2893250" y="537890"/>
                  <a:pt x="2882635" y="538435"/>
                  <a:pt x="2873655" y="542925"/>
                </a:cubicBezTo>
                <a:cubicBezTo>
                  <a:pt x="2863416" y="548045"/>
                  <a:pt x="2855799" y="557955"/>
                  <a:pt x="2845080" y="561975"/>
                </a:cubicBezTo>
                <a:cubicBezTo>
                  <a:pt x="2804185" y="577311"/>
                  <a:pt x="2780043" y="564058"/>
                  <a:pt x="2740305" y="590550"/>
                </a:cubicBezTo>
                <a:cubicBezTo>
                  <a:pt x="2700479" y="617101"/>
                  <a:pt x="2682558" y="623652"/>
                  <a:pt x="2654580" y="657225"/>
                </a:cubicBezTo>
                <a:cubicBezTo>
                  <a:pt x="2647251" y="666019"/>
                  <a:pt x="2645238" y="679733"/>
                  <a:pt x="2635530" y="685800"/>
                </a:cubicBezTo>
                <a:cubicBezTo>
                  <a:pt x="2618502" y="696443"/>
                  <a:pt x="2597430" y="698500"/>
                  <a:pt x="2578380" y="704850"/>
                </a:cubicBezTo>
                <a:cubicBezTo>
                  <a:pt x="2491677" y="733751"/>
                  <a:pt x="2628615" y="689418"/>
                  <a:pt x="2502180" y="723900"/>
                </a:cubicBezTo>
                <a:cubicBezTo>
                  <a:pt x="2482807" y="729184"/>
                  <a:pt x="2464080" y="736600"/>
                  <a:pt x="2445030" y="742950"/>
                </a:cubicBezTo>
                <a:lnTo>
                  <a:pt x="2416455" y="752475"/>
                </a:lnTo>
                <a:cubicBezTo>
                  <a:pt x="2410105" y="762000"/>
                  <a:pt x="2407344" y="775370"/>
                  <a:pt x="2397405" y="781050"/>
                </a:cubicBezTo>
                <a:cubicBezTo>
                  <a:pt x="2383349" y="789082"/>
                  <a:pt x="2365486" y="786648"/>
                  <a:pt x="2349780" y="790575"/>
                </a:cubicBezTo>
                <a:cubicBezTo>
                  <a:pt x="2340040" y="793010"/>
                  <a:pt x="2330945" y="797665"/>
                  <a:pt x="2321205" y="800100"/>
                </a:cubicBezTo>
                <a:cubicBezTo>
                  <a:pt x="2213500" y="827026"/>
                  <a:pt x="2339035" y="787807"/>
                  <a:pt x="2216430" y="828675"/>
                </a:cubicBezTo>
                <a:cubicBezTo>
                  <a:pt x="2206905" y="831850"/>
                  <a:pt x="2196209" y="832631"/>
                  <a:pt x="2187855" y="838200"/>
                </a:cubicBezTo>
                <a:cubicBezTo>
                  <a:pt x="2061000" y="922770"/>
                  <a:pt x="2249011" y="801050"/>
                  <a:pt x="2130705" y="866775"/>
                </a:cubicBezTo>
                <a:cubicBezTo>
                  <a:pt x="2110691" y="877894"/>
                  <a:pt x="2095275" y="897635"/>
                  <a:pt x="2073555" y="904875"/>
                </a:cubicBezTo>
                <a:cubicBezTo>
                  <a:pt x="2054505" y="911225"/>
                  <a:pt x="2034366" y="914945"/>
                  <a:pt x="2016405" y="923925"/>
                </a:cubicBezTo>
                <a:cubicBezTo>
                  <a:pt x="2003705" y="930275"/>
                  <a:pt x="1991775" y="938485"/>
                  <a:pt x="1978305" y="942975"/>
                </a:cubicBezTo>
                <a:cubicBezTo>
                  <a:pt x="1962946" y="948095"/>
                  <a:pt x="1946386" y="948573"/>
                  <a:pt x="1930680" y="952500"/>
                </a:cubicBezTo>
                <a:cubicBezTo>
                  <a:pt x="1920940" y="954935"/>
                  <a:pt x="1911759" y="959267"/>
                  <a:pt x="1902105" y="962025"/>
                </a:cubicBezTo>
                <a:cubicBezTo>
                  <a:pt x="1889518" y="965621"/>
                  <a:pt x="1876592" y="967954"/>
                  <a:pt x="1864005" y="971550"/>
                </a:cubicBezTo>
                <a:cubicBezTo>
                  <a:pt x="1854351" y="974308"/>
                  <a:pt x="1845084" y="978317"/>
                  <a:pt x="1835430" y="981075"/>
                </a:cubicBezTo>
                <a:cubicBezTo>
                  <a:pt x="1822843" y="984671"/>
                  <a:pt x="1809869" y="986838"/>
                  <a:pt x="1797330" y="990600"/>
                </a:cubicBezTo>
                <a:cubicBezTo>
                  <a:pt x="1778096" y="996370"/>
                  <a:pt x="1760161" y="1007652"/>
                  <a:pt x="1740180" y="1009650"/>
                </a:cubicBezTo>
                <a:lnTo>
                  <a:pt x="1644930" y="1019175"/>
                </a:lnTo>
                <a:cubicBezTo>
                  <a:pt x="1635405" y="1022350"/>
                  <a:pt x="1626009" y="1025942"/>
                  <a:pt x="1616355" y="1028700"/>
                </a:cubicBezTo>
                <a:cubicBezTo>
                  <a:pt x="1603768" y="1032296"/>
                  <a:pt x="1590287" y="1033068"/>
                  <a:pt x="1578255" y="1038225"/>
                </a:cubicBezTo>
                <a:cubicBezTo>
                  <a:pt x="1567733" y="1042734"/>
                  <a:pt x="1560141" y="1052626"/>
                  <a:pt x="1549680" y="1057275"/>
                </a:cubicBezTo>
                <a:cubicBezTo>
                  <a:pt x="1531330" y="1065430"/>
                  <a:pt x="1512221" y="1072387"/>
                  <a:pt x="1492530" y="1076325"/>
                </a:cubicBezTo>
                <a:cubicBezTo>
                  <a:pt x="1479335" y="1078964"/>
                  <a:pt x="1432805" y="1086222"/>
                  <a:pt x="1416330" y="1095375"/>
                </a:cubicBezTo>
                <a:cubicBezTo>
                  <a:pt x="1396316" y="1106494"/>
                  <a:pt x="1378230" y="1120775"/>
                  <a:pt x="1359180" y="1133475"/>
                </a:cubicBezTo>
                <a:lnTo>
                  <a:pt x="1330605" y="1152525"/>
                </a:lnTo>
                <a:cubicBezTo>
                  <a:pt x="1321080" y="1158875"/>
                  <a:pt x="1312890" y="1167955"/>
                  <a:pt x="1302030" y="1171575"/>
                </a:cubicBezTo>
                <a:lnTo>
                  <a:pt x="1244880" y="1190625"/>
                </a:lnTo>
                <a:cubicBezTo>
                  <a:pt x="1170584" y="1264921"/>
                  <a:pt x="1265964" y="1175565"/>
                  <a:pt x="1178205" y="1238250"/>
                </a:cubicBezTo>
                <a:cubicBezTo>
                  <a:pt x="1167244" y="1246080"/>
                  <a:pt x="1160838" y="1259353"/>
                  <a:pt x="1149630" y="1266825"/>
                </a:cubicBezTo>
                <a:cubicBezTo>
                  <a:pt x="1141276" y="1272394"/>
                  <a:pt x="1130035" y="1271860"/>
                  <a:pt x="1121055" y="1276350"/>
                </a:cubicBezTo>
                <a:cubicBezTo>
                  <a:pt x="1110816" y="1281470"/>
                  <a:pt x="1102941" y="1290751"/>
                  <a:pt x="1092480" y="1295400"/>
                </a:cubicBezTo>
                <a:lnTo>
                  <a:pt x="1006755" y="1323975"/>
                </a:lnTo>
                <a:cubicBezTo>
                  <a:pt x="997230" y="1327150"/>
                  <a:pt x="988170" y="1332501"/>
                  <a:pt x="978180" y="1333500"/>
                </a:cubicBezTo>
                <a:cubicBezTo>
                  <a:pt x="838588" y="1347459"/>
                  <a:pt x="914757" y="1340752"/>
                  <a:pt x="749580" y="1352550"/>
                </a:cubicBezTo>
                <a:cubicBezTo>
                  <a:pt x="740055" y="1358900"/>
                  <a:pt x="729100" y="1363505"/>
                  <a:pt x="721005" y="1371600"/>
                </a:cubicBezTo>
                <a:cubicBezTo>
                  <a:pt x="712910" y="1379695"/>
                  <a:pt x="710894" y="1393024"/>
                  <a:pt x="701955" y="1400175"/>
                </a:cubicBezTo>
                <a:cubicBezTo>
                  <a:pt x="694115" y="1406447"/>
                  <a:pt x="682905" y="1406525"/>
                  <a:pt x="673380" y="1409700"/>
                </a:cubicBezTo>
                <a:cubicBezTo>
                  <a:pt x="660680" y="1422400"/>
                  <a:pt x="646969" y="1434163"/>
                  <a:pt x="635280" y="1447800"/>
                </a:cubicBezTo>
                <a:cubicBezTo>
                  <a:pt x="627830" y="1456492"/>
                  <a:pt x="623680" y="1467683"/>
                  <a:pt x="616230" y="1476375"/>
                </a:cubicBezTo>
                <a:cubicBezTo>
                  <a:pt x="604541" y="1490012"/>
                  <a:pt x="590830" y="1501775"/>
                  <a:pt x="578130" y="1514475"/>
                </a:cubicBezTo>
                <a:cubicBezTo>
                  <a:pt x="534461" y="1645481"/>
                  <a:pt x="579609" y="1598196"/>
                  <a:pt x="406680" y="1609725"/>
                </a:cubicBezTo>
                <a:lnTo>
                  <a:pt x="349530" y="1628775"/>
                </a:lnTo>
                <a:cubicBezTo>
                  <a:pt x="329175" y="1635560"/>
                  <a:pt x="303785" y="1644835"/>
                  <a:pt x="282855" y="1647825"/>
                </a:cubicBezTo>
                <a:cubicBezTo>
                  <a:pt x="251267" y="1652338"/>
                  <a:pt x="219355" y="1654175"/>
                  <a:pt x="187605" y="1657350"/>
                </a:cubicBezTo>
                <a:cubicBezTo>
                  <a:pt x="168555" y="1670050"/>
                  <a:pt x="143155" y="1676400"/>
                  <a:pt x="130455" y="1695450"/>
                </a:cubicBezTo>
                <a:cubicBezTo>
                  <a:pt x="114664" y="1719137"/>
                  <a:pt x="102713" y="1734503"/>
                  <a:pt x="92355" y="1762125"/>
                </a:cubicBezTo>
                <a:cubicBezTo>
                  <a:pt x="87758" y="1774382"/>
                  <a:pt x="87987" y="1788193"/>
                  <a:pt x="82830" y="1800225"/>
                </a:cubicBezTo>
                <a:cubicBezTo>
                  <a:pt x="78321" y="1810747"/>
                  <a:pt x="68900" y="1818561"/>
                  <a:pt x="63780" y="1828800"/>
                </a:cubicBezTo>
                <a:cubicBezTo>
                  <a:pt x="27417" y="1901526"/>
                  <a:pt x="94776" y="1803347"/>
                  <a:pt x="25680" y="1895475"/>
                </a:cubicBezTo>
                <a:cubicBezTo>
                  <a:pt x="0" y="1972515"/>
                  <a:pt x="4508" y="1947296"/>
                  <a:pt x="25680" y="2095500"/>
                </a:cubicBezTo>
                <a:cubicBezTo>
                  <a:pt x="27299" y="2106833"/>
                  <a:pt x="39610" y="2113836"/>
                  <a:pt x="44730" y="2124075"/>
                </a:cubicBezTo>
                <a:cubicBezTo>
                  <a:pt x="49220" y="2133055"/>
                  <a:pt x="51080" y="2143125"/>
                  <a:pt x="54255" y="2152650"/>
                </a:cubicBezTo>
                <a:cubicBezTo>
                  <a:pt x="51080" y="2203450"/>
                  <a:pt x="44730" y="2254151"/>
                  <a:pt x="44730" y="2305050"/>
                </a:cubicBezTo>
                <a:cubicBezTo>
                  <a:pt x="44730" y="2327501"/>
                  <a:pt x="42202" y="2352784"/>
                  <a:pt x="54255" y="2371725"/>
                </a:cubicBezTo>
                <a:cubicBezTo>
                  <a:pt x="66547" y="2391041"/>
                  <a:pt x="111405" y="2409825"/>
                  <a:pt x="111405" y="2409825"/>
                </a:cubicBezTo>
                <a:cubicBezTo>
                  <a:pt x="114580" y="2419350"/>
                  <a:pt x="112760" y="2432564"/>
                  <a:pt x="120930" y="2438400"/>
                </a:cubicBezTo>
                <a:cubicBezTo>
                  <a:pt x="137270" y="2450072"/>
                  <a:pt x="178080" y="2457450"/>
                  <a:pt x="178080" y="2457450"/>
                </a:cubicBezTo>
                <a:cubicBezTo>
                  <a:pt x="215149" y="2513053"/>
                  <a:pt x="173723" y="2464796"/>
                  <a:pt x="235230" y="2495550"/>
                </a:cubicBezTo>
                <a:cubicBezTo>
                  <a:pt x="255708" y="2505789"/>
                  <a:pt x="292380" y="2533650"/>
                  <a:pt x="292380" y="2533650"/>
                </a:cubicBezTo>
                <a:lnTo>
                  <a:pt x="311430" y="2590800"/>
                </a:lnTo>
                <a:cubicBezTo>
                  <a:pt x="320535" y="2618115"/>
                  <a:pt x="332853" y="2663424"/>
                  <a:pt x="359055" y="2676525"/>
                </a:cubicBezTo>
                <a:cubicBezTo>
                  <a:pt x="371755" y="2682875"/>
                  <a:pt x="384104" y="2689982"/>
                  <a:pt x="397155" y="2695575"/>
                </a:cubicBezTo>
                <a:cubicBezTo>
                  <a:pt x="406383" y="2699530"/>
                  <a:pt x="416750" y="2700610"/>
                  <a:pt x="425730" y="2705100"/>
                </a:cubicBezTo>
                <a:cubicBezTo>
                  <a:pt x="435969" y="2710220"/>
                  <a:pt x="444780" y="2717800"/>
                  <a:pt x="454305" y="2724150"/>
                </a:cubicBezTo>
                <a:cubicBezTo>
                  <a:pt x="460580" y="2742974"/>
                  <a:pt x="466094" y="2767871"/>
                  <a:pt x="482880" y="2781300"/>
                </a:cubicBezTo>
                <a:cubicBezTo>
                  <a:pt x="490720" y="2787572"/>
                  <a:pt x="501930" y="2787650"/>
                  <a:pt x="511455" y="2790825"/>
                </a:cubicBezTo>
                <a:cubicBezTo>
                  <a:pt x="562255" y="2867025"/>
                  <a:pt x="495580" y="2774950"/>
                  <a:pt x="559080" y="2838450"/>
                </a:cubicBezTo>
                <a:cubicBezTo>
                  <a:pt x="567175" y="2846545"/>
                  <a:pt x="571780" y="2857500"/>
                  <a:pt x="578130" y="2867025"/>
                </a:cubicBezTo>
                <a:cubicBezTo>
                  <a:pt x="581305" y="2879725"/>
                  <a:pt x="584059" y="2892538"/>
                  <a:pt x="587655" y="2905125"/>
                </a:cubicBezTo>
                <a:cubicBezTo>
                  <a:pt x="600318" y="2949447"/>
                  <a:pt x="598406" y="2923229"/>
                  <a:pt x="606705" y="2981325"/>
                </a:cubicBezTo>
                <a:cubicBezTo>
                  <a:pt x="610771" y="3009787"/>
                  <a:pt x="612664" y="3038521"/>
                  <a:pt x="616230" y="3067050"/>
                </a:cubicBezTo>
                <a:cubicBezTo>
                  <a:pt x="619015" y="3089327"/>
                  <a:pt x="621739" y="3111636"/>
                  <a:pt x="625755" y="3133725"/>
                </a:cubicBezTo>
                <a:cubicBezTo>
                  <a:pt x="628097" y="3146605"/>
                  <a:pt x="623363" y="3166408"/>
                  <a:pt x="635280" y="3171825"/>
                </a:cubicBezTo>
                <a:cubicBezTo>
                  <a:pt x="664328" y="3185029"/>
                  <a:pt x="698780" y="3178175"/>
                  <a:pt x="730530" y="3181350"/>
                </a:cubicBezTo>
                <a:lnTo>
                  <a:pt x="873405" y="3228975"/>
                </a:lnTo>
                <a:lnTo>
                  <a:pt x="901980" y="3238500"/>
                </a:lnTo>
                <a:lnTo>
                  <a:pt x="930555" y="3248025"/>
                </a:lnTo>
                <a:cubicBezTo>
                  <a:pt x="940080" y="3257550"/>
                  <a:pt x="951658" y="3265392"/>
                  <a:pt x="959130" y="3276600"/>
                </a:cubicBezTo>
                <a:cubicBezTo>
                  <a:pt x="964699" y="3284954"/>
                  <a:pt x="961555" y="3298075"/>
                  <a:pt x="968655" y="3305175"/>
                </a:cubicBezTo>
                <a:cubicBezTo>
                  <a:pt x="975755" y="3312275"/>
                  <a:pt x="988453" y="3309824"/>
                  <a:pt x="997230" y="3314700"/>
                </a:cubicBezTo>
                <a:cubicBezTo>
                  <a:pt x="1017244" y="3325819"/>
                  <a:pt x="1032660" y="3345560"/>
                  <a:pt x="1054380" y="3352800"/>
                </a:cubicBezTo>
                <a:cubicBezTo>
                  <a:pt x="1093815" y="3365945"/>
                  <a:pt x="1074601" y="3356756"/>
                  <a:pt x="1111530" y="3381375"/>
                </a:cubicBezTo>
                <a:cubicBezTo>
                  <a:pt x="1146729" y="3434173"/>
                  <a:pt x="1110441" y="3392412"/>
                  <a:pt x="1159155" y="3419475"/>
                </a:cubicBezTo>
                <a:cubicBezTo>
                  <a:pt x="1179169" y="3430594"/>
                  <a:pt x="1216305" y="3457575"/>
                  <a:pt x="1216305" y="3457575"/>
                </a:cubicBezTo>
                <a:cubicBezTo>
                  <a:pt x="1240143" y="3552926"/>
                  <a:pt x="1204301" y="3455096"/>
                  <a:pt x="1254405" y="3505200"/>
                </a:cubicBezTo>
                <a:cubicBezTo>
                  <a:pt x="1261505" y="3512300"/>
                  <a:pt x="1256830" y="3526675"/>
                  <a:pt x="1263930" y="3533775"/>
                </a:cubicBezTo>
                <a:cubicBezTo>
                  <a:pt x="1271030" y="3540875"/>
                  <a:pt x="1283525" y="3538810"/>
                  <a:pt x="1292505" y="3543300"/>
                </a:cubicBezTo>
                <a:cubicBezTo>
                  <a:pt x="1302744" y="3548420"/>
                  <a:pt x="1310619" y="3557701"/>
                  <a:pt x="1321080" y="3562350"/>
                </a:cubicBezTo>
                <a:cubicBezTo>
                  <a:pt x="1339430" y="3570505"/>
                  <a:pt x="1359180" y="3575050"/>
                  <a:pt x="1378230" y="3581400"/>
                </a:cubicBezTo>
                <a:lnTo>
                  <a:pt x="1406805" y="3590925"/>
                </a:lnTo>
                <a:lnTo>
                  <a:pt x="1435380" y="3600450"/>
                </a:lnTo>
                <a:cubicBezTo>
                  <a:pt x="1448080" y="3609975"/>
                  <a:pt x="1459281" y="3621925"/>
                  <a:pt x="1473480" y="3629025"/>
                </a:cubicBezTo>
                <a:cubicBezTo>
                  <a:pt x="1580482" y="3682526"/>
                  <a:pt x="1436228" y="3582036"/>
                  <a:pt x="1549680" y="3667125"/>
                </a:cubicBezTo>
                <a:cubicBezTo>
                  <a:pt x="1556030" y="3679825"/>
                  <a:pt x="1557371" y="3696706"/>
                  <a:pt x="1568730" y="3705225"/>
                </a:cubicBezTo>
                <a:cubicBezTo>
                  <a:pt x="1584794" y="3717273"/>
                  <a:pt x="1606830" y="3717925"/>
                  <a:pt x="1625880" y="3724275"/>
                </a:cubicBezTo>
                <a:cubicBezTo>
                  <a:pt x="1666874" y="3737940"/>
                  <a:pt x="1644715" y="3731365"/>
                  <a:pt x="1692555" y="3743325"/>
                </a:cubicBezTo>
                <a:cubicBezTo>
                  <a:pt x="1749705" y="3740150"/>
                  <a:pt x="1806982" y="3738759"/>
                  <a:pt x="1864005" y="3733800"/>
                </a:cubicBezTo>
                <a:cubicBezTo>
                  <a:pt x="1880134" y="3732398"/>
                  <a:pt x="1895577" y="3726369"/>
                  <a:pt x="1911630" y="3724275"/>
                </a:cubicBezTo>
                <a:cubicBezTo>
                  <a:pt x="2151265" y="3693018"/>
                  <a:pt x="2012028" y="3719435"/>
                  <a:pt x="2130705" y="3695700"/>
                </a:cubicBezTo>
                <a:cubicBezTo>
                  <a:pt x="2196209" y="3652031"/>
                  <a:pt x="2166135" y="3664840"/>
                  <a:pt x="2216430" y="3648075"/>
                </a:cubicBezTo>
                <a:cubicBezTo>
                  <a:pt x="2225955" y="3638550"/>
                  <a:pt x="2233230" y="3626042"/>
                  <a:pt x="2245005" y="3619500"/>
                </a:cubicBezTo>
                <a:cubicBezTo>
                  <a:pt x="2262558" y="3609748"/>
                  <a:pt x="2302155" y="3600450"/>
                  <a:pt x="2302155" y="3600450"/>
                </a:cubicBezTo>
                <a:cubicBezTo>
                  <a:pt x="2370228" y="3498340"/>
                  <a:pt x="2264217" y="3653309"/>
                  <a:pt x="2349780" y="3543300"/>
                </a:cubicBezTo>
                <a:cubicBezTo>
                  <a:pt x="2363836" y="3525228"/>
                  <a:pt x="2368830" y="3498850"/>
                  <a:pt x="2387880" y="3486150"/>
                </a:cubicBezTo>
                <a:cubicBezTo>
                  <a:pt x="2413280" y="3469217"/>
                  <a:pt x="2425285" y="3463912"/>
                  <a:pt x="2445030" y="3438525"/>
                </a:cubicBezTo>
                <a:cubicBezTo>
                  <a:pt x="2459086" y="3420453"/>
                  <a:pt x="2470430" y="3400425"/>
                  <a:pt x="2483130" y="3381375"/>
                </a:cubicBezTo>
                <a:cubicBezTo>
                  <a:pt x="2489480" y="3371850"/>
                  <a:pt x="2498560" y="3363660"/>
                  <a:pt x="2502180" y="3352800"/>
                </a:cubicBezTo>
                <a:cubicBezTo>
                  <a:pt x="2505355" y="3343275"/>
                  <a:pt x="2506136" y="3332579"/>
                  <a:pt x="2511705" y="3324225"/>
                </a:cubicBezTo>
                <a:cubicBezTo>
                  <a:pt x="2519177" y="3313017"/>
                  <a:pt x="2530755" y="3305175"/>
                  <a:pt x="2540280" y="3295650"/>
                </a:cubicBezTo>
                <a:cubicBezTo>
                  <a:pt x="2564221" y="3223826"/>
                  <a:pt x="2531926" y="3312358"/>
                  <a:pt x="2568855" y="3238500"/>
                </a:cubicBezTo>
                <a:cubicBezTo>
                  <a:pt x="2573345" y="3229520"/>
                  <a:pt x="2571280" y="3217025"/>
                  <a:pt x="2578380" y="3209925"/>
                </a:cubicBezTo>
                <a:cubicBezTo>
                  <a:pt x="2585480" y="3202825"/>
                  <a:pt x="2597430" y="3203575"/>
                  <a:pt x="2606955" y="3200400"/>
                </a:cubicBezTo>
                <a:cubicBezTo>
                  <a:pt x="2650624" y="3134896"/>
                  <a:pt x="2623335" y="3150490"/>
                  <a:pt x="2673630" y="3133725"/>
                </a:cubicBezTo>
                <a:cubicBezTo>
                  <a:pt x="2716235" y="3069818"/>
                  <a:pt x="2666046" y="3132431"/>
                  <a:pt x="2721255" y="3095625"/>
                </a:cubicBezTo>
                <a:cubicBezTo>
                  <a:pt x="2732463" y="3088153"/>
                  <a:pt x="2738622" y="3074522"/>
                  <a:pt x="2749830" y="3067050"/>
                </a:cubicBezTo>
                <a:cubicBezTo>
                  <a:pt x="2758184" y="3061481"/>
                  <a:pt x="2769425" y="3062015"/>
                  <a:pt x="2778405" y="3057525"/>
                </a:cubicBezTo>
                <a:cubicBezTo>
                  <a:pt x="2788644" y="3052405"/>
                  <a:pt x="2796741" y="3043595"/>
                  <a:pt x="2806980" y="3038475"/>
                </a:cubicBezTo>
                <a:cubicBezTo>
                  <a:pt x="2815960" y="3033985"/>
                  <a:pt x="2826327" y="3032905"/>
                  <a:pt x="2835555" y="3028950"/>
                </a:cubicBezTo>
                <a:cubicBezTo>
                  <a:pt x="2848606" y="3023357"/>
                  <a:pt x="2860955" y="3016250"/>
                  <a:pt x="2873655" y="3009900"/>
                </a:cubicBezTo>
                <a:cubicBezTo>
                  <a:pt x="2924455" y="2933700"/>
                  <a:pt x="2857780" y="3025775"/>
                  <a:pt x="2921280" y="2962275"/>
                </a:cubicBezTo>
                <a:cubicBezTo>
                  <a:pt x="2929375" y="2954180"/>
                  <a:pt x="2931715" y="2941238"/>
                  <a:pt x="2940330" y="2933700"/>
                </a:cubicBezTo>
                <a:cubicBezTo>
                  <a:pt x="2957560" y="2918623"/>
                  <a:pt x="2997480" y="2895600"/>
                  <a:pt x="2997480" y="2895600"/>
                </a:cubicBezTo>
                <a:cubicBezTo>
                  <a:pt x="3022880" y="2819400"/>
                  <a:pt x="2984780" y="2908300"/>
                  <a:pt x="3035580" y="2857500"/>
                </a:cubicBezTo>
                <a:cubicBezTo>
                  <a:pt x="3042680" y="2850400"/>
                  <a:pt x="3038833" y="2836765"/>
                  <a:pt x="3045105" y="2828925"/>
                </a:cubicBezTo>
                <a:cubicBezTo>
                  <a:pt x="3052256" y="2819986"/>
                  <a:pt x="3064155" y="2816225"/>
                  <a:pt x="3073680" y="2809875"/>
                </a:cubicBezTo>
                <a:cubicBezTo>
                  <a:pt x="3076855" y="2800350"/>
                  <a:pt x="3078715" y="2790280"/>
                  <a:pt x="3083205" y="2781300"/>
                </a:cubicBezTo>
                <a:cubicBezTo>
                  <a:pt x="3088325" y="2771061"/>
                  <a:pt x="3097746" y="2763247"/>
                  <a:pt x="3102255" y="2752725"/>
                </a:cubicBezTo>
                <a:cubicBezTo>
                  <a:pt x="3107412" y="2740693"/>
                  <a:pt x="3108018" y="2727164"/>
                  <a:pt x="3111780" y="2714625"/>
                </a:cubicBezTo>
                <a:lnTo>
                  <a:pt x="3140355" y="2628900"/>
                </a:lnTo>
                <a:lnTo>
                  <a:pt x="3159405" y="2571750"/>
                </a:lnTo>
                <a:cubicBezTo>
                  <a:pt x="3162580" y="2562225"/>
                  <a:pt x="3160576" y="2548744"/>
                  <a:pt x="3168930" y="2543175"/>
                </a:cubicBezTo>
                <a:lnTo>
                  <a:pt x="3226080" y="2505075"/>
                </a:lnTo>
                <a:lnTo>
                  <a:pt x="3254655" y="2486025"/>
                </a:lnTo>
                <a:cubicBezTo>
                  <a:pt x="3261005" y="2476500"/>
                  <a:pt x="3263766" y="2463130"/>
                  <a:pt x="3273705" y="2457450"/>
                </a:cubicBezTo>
                <a:cubicBezTo>
                  <a:pt x="3287761" y="2449418"/>
                  <a:pt x="3305711" y="2452185"/>
                  <a:pt x="3321330" y="2447925"/>
                </a:cubicBezTo>
                <a:cubicBezTo>
                  <a:pt x="3454262" y="2411671"/>
                  <a:pt x="3310074" y="2442556"/>
                  <a:pt x="3426105" y="2419350"/>
                </a:cubicBezTo>
                <a:cubicBezTo>
                  <a:pt x="3559018" y="2428844"/>
                  <a:pt x="3580933" y="2436204"/>
                  <a:pt x="3721380" y="2419350"/>
                </a:cubicBezTo>
                <a:cubicBezTo>
                  <a:pt x="3747375" y="2416231"/>
                  <a:pt x="3771907" y="2405435"/>
                  <a:pt x="3797580" y="2400300"/>
                </a:cubicBezTo>
                <a:lnTo>
                  <a:pt x="3845205" y="2390775"/>
                </a:lnTo>
                <a:cubicBezTo>
                  <a:pt x="3864206" y="2387320"/>
                  <a:pt x="3883619" y="2385934"/>
                  <a:pt x="3902355" y="2381250"/>
                </a:cubicBezTo>
                <a:cubicBezTo>
                  <a:pt x="3921836" y="2376380"/>
                  <a:pt x="3940455" y="2368550"/>
                  <a:pt x="3959505" y="2362200"/>
                </a:cubicBezTo>
                <a:cubicBezTo>
                  <a:pt x="3969030" y="2359025"/>
                  <a:pt x="3978235" y="2354644"/>
                  <a:pt x="3988080" y="2352675"/>
                </a:cubicBezTo>
                <a:cubicBezTo>
                  <a:pt x="4003955" y="2349500"/>
                  <a:pt x="4020086" y="2347410"/>
                  <a:pt x="4035705" y="2343150"/>
                </a:cubicBezTo>
                <a:cubicBezTo>
                  <a:pt x="4055078" y="2337866"/>
                  <a:pt x="4073374" y="2328970"/>
                  <a:pt x="4092855" y="2324100"/>
                </a:cubicBezTo>
                <a:cubicBezTo>
                  <a:pt x="4105555" y="2320925"/>
                  <a:pt x="4118368" y="2318171"/>
                  <a:pt x="4130955" y="2314575"/>
                </a:cubicBezTo>
                <a:cubicBezTo>
                  <a:pt x="4140609" y="2311817"/>
                  <a:pt x="4149729" y="2307228"/>
                  <a:pt x="4159530" y="2305050"/>
                </a:cubicBezTo>
                <a:cubicBezTo>
                  <a:pt x="4178383" y="2300860"/>
                  <a:pt x="4197742" y="2299313"/>
                  <a:pt x="4216680" y="2295525"/>
                </a:cubicBezTo>
                <a:cubicBezTo>
                  <a:pt x="4266308" y="2285599"/>
                  <a:pt x="4240990" y="2288579"/>
                  <a:pt x="4283355" y="2276475"/>
                </a:cubicBezTo>
                <a:cubicBezTo>
                  <a:pt x="4384122" y="2247685"/>
                  <a:pt x="4242792" y="2293171"/>
                  <a:pt x="4378605" y="2247900"/>
                </a:cubicBezTo>
                <a:lnTo>
                  <a:pt x="4435755" y="2228850"/>
                </a:lnTo>
                <a:cubicBezTo>
                  <a:pt x="4445280" y="2225675"/>
                  <a:pt x="4455976" y="2224894"/>
                  <a:pt x="4464330" y="2219325"/>
                </a:cubicBezTo>
                <a:cubicBezTo>
                  <a:pt x="4473855" y="2212975"/>
                  <a:pt x="4482666" y="2205395"/>
                  <a:pt x="4492905" y="2200275"/>
                </a:cubicBezTo>
                <a:cubicBezTo>
                  <a:pt x="4599766" y="2146845"/>
                  <a:pt x="4420837" y="2250982"/>
                  <a:pt x="4559580" y="2171700"/>
                </a:cubicBezTo>
                <a:cubicBezTo>
                  <a:pt x="4569519" y="2166020"/>
                  <a:pt x="4577916" y="2157770"/>
                  <a:pt x="4588155" y="2152650"/>
                </a:cubicBezTo>
                <a:cubicBezTo>
                  <a:pt x="4597135" y="2148160"/>
                  <a:pt x="4607750" y="2147615"/>
                  <a:pt x="4616730" y="2143125"/>
                </a:cubicBezTo>
                <a:cubicBezTo>
                  <a:pt x="4626969" y="2138005"/>
                  <a:pt x="4635066" y="2129195"/>
                  <a:pt x="4645305" y="2124075"/>
                </a:cubicBezTo>
                <a:cubicBezTo>
                  <a:pt x="4658970" y="2117243"/>
                  <a:pt x="4699773" y="2108077"/>
                  <a:pt x="4711980" y="2105025"/>
                </a:cubicBezTo>
                <a:cubicBezTo>
                  <a:pt x="4761708" y="2071873"/>
                  <a:pt x="4718465" y="2095463"/>
                  <a:pt x="4788180" y="2076450"/>
                </a:cubicBezTo>
                <a:cubicBezTo>
                  <a:pt x="4807553" y="2071166"/>
                  <a:pt x="4826280" y="2063750"/>
                  <a:pt x="4845330" y="2057400"/>
                </a:cubicBezTo>
                <a:lnTo>
                  <a:pt x="4902480" y="2038350"/>
                </a:lnTo>
                <a:cubicBezTo>
                  <a:pt x="4912005" y="2035175"/>
                  <a:pt x="4921315" y="2031260"/>
                  <a:pt x="4931055" y="2028825"/>
                </a:cubicBezTo>
                <a:lnTo>
                  <a:pt x="5007255" y="2009775"/>
                </a:lnTo>
                <a:cubicBezTo>
                  <a:pt x="5019955" y="2006600"/>
                  <a:pt x="5032936" y="2004390"/>
                  <a:pt x="5045355" y="2000250"/>
                </a:cubicBezTo>
                <a:cubicBezTo>
                  <a:pt x="5192797" y="1951103"/>
                  <a:pt x="5040514" y="2007433"/>
                  <a:pt x="5131080" y="1962150"/>
                </a:cubicBezTo>
                <a:cubicBezTo>
                  <a:pt x="5140060" y="1957660"/>
                  <a:pt x="5150675" y="1957115"/>
                  <a:pt x="5159655" y="1952625"/>
                </a:cubicBezTo>
                <a:cubicBezTo>
                  <a:pt x="5214925" y="1924990"/>
                  <a:pt x="5159534" y="1939573"/>
                  <a:pt x="5226330" y="1914525"/>
                </a:cubicBezTo>
                <a:cubicBezTo>
                  <a:pt x="5238587" y="1909928"/>
                  <a:pt x="5251730" y="1908175"/>
                  <a:pt x="5264430" y="1905000"/>
                </a:cubicBezTo>
                <a:cubicBezTo>
                  <a:pt x="5283480" y="1892300"/>
                  <a:pt x="5299860" y="1874140"/>
                  <a:pt x="5321580" y="1866900"/>
                </a:cubicBezTo>
                <a:lnTo>
                  <a:pt x="5378730" y="1847850"/>
                </a:lnTo>
                <a:cubicBezTo>
                  <a:pt x="5388255" y="1844675"/>
                  <a:pt x="5398951" y="1843894"/>
                  <a:pt x="5407305" y="1838325"/>
                </a:cubicBezTo>
                <a:cubicBezTo>
                  <a:pt x="5426355" y="1825625"/>
                  <a:pt x="5442735" y="1807465"/>
                  <a:pt x="5464455" y="1800225"/>
                </a:cubicBezTo>
                <a:cubicBezTo>
                  <a:pt x="5473980" y="1797050"/>
                  <a:pt x="5484253" y="1795576"/>
                  <a:pt x="5493030" y="1790700"/>
                </a:cubicBezTo>
                <a:cubicBezTo>
                  <a:pt x="5513044" y="1779581"/>
                  <a:pt x="5533991" y="1768789"/>
                  <a:pt x="5550180" y="1752600"/>
                </a:cubicBezTo>
                <a:lnTo>
                  <a:pt x="5607330" y="1695450"/>
                </a:lnTo>
                <a:cubicBezTo>
                  <a:pt x="5629668" y="1628437"/>
                  <a:pt x="5596105" y="1706675"/>
                  <a:pt x="5654955" y="1647825"/>
                </a:cubicBezTo>
                <a:cubicBezTo>
                  <a:pt x="5662055" y="1640725"/>
                  <a:pt x="5660525" y="1628478"/>
                  <a:pt x="5664480" y="1619250"/>
                </a:cubicBezTo>
                <a:cubicBezTo>
                  <a:pt x="5689152" y="1561683"/>
                  <a:pt x="5675249" y="1600404"/>
                  <a:pt x="5702580" y="1552575"/>
                </a:cubicBezTo>
                <a:cubicBezTo>
                  <a:pt x="5725004" y="1513333"/>
                  <a:pt x="5725068" y="1504161"/>
                  <a:pt x="5740680" y="1457325"/>
                </a:cubicBezTo>
                <a:lnTo>
                  <a:pt x="5750205" y="1428750"/>
                </a:lnTo>
                <a:cubicBezTo>
                  <a:pt x="5738389" y="1298772"/>
                  <a:pt x="5760542" y="1357660"/>
                  <a:pt x="5721630" y="1295400"/>
                </a:cubicBezTo>
                <a:cubicBezTo>
                  <a:pt x="5711818" y="1279701"/>
                  <a:pt x="5706146" y="1260866"/>
                  <a:pt x="5693055" y="1247775"/>
                </a:cubicBezTo>
                <a:cubicBezTo>
                  <a:pt x="5685955" y="1240675"/>
                  <a:pt x="5674005" y="1241425"/>
                  <a:pt x="5664480" y="1238250"/>
                </a:cubicBezTo>
                <a:cubicBezTo>
                  <a:pt x="5651780" y="1219200"/>
                  <a:pt x="5633620" y="1202820"/>
                  <a:pt x="5626380" y="1181100"/>
                </a:cubicBezTo>
                <a:cubicBezTo>
                  <a:pt x="5623205" y="1171575"/>
                  <a:pt x="5621345" y="1161505"/>
                  <a:pt x="5616855" y="1152525"/>
                </a:cubicBezTo>
                <a:cubicBezTo>
                  <a:pt x="5579926" y="1078667"/>
                  <a:pt x="5612221" y="1167199"/>
                  <a:pt x="5588280" y="1095375"/>
                </a:cubicBezTo>
                <a:cubicBezTo>
                  <a:pt x="5585105" y="1060450"/>
                  <a:pt x="5584849" y="1025135"/>
                  <a:pt x="5578755" y="990600"/>
                </a:cubicBezTo>
                <a:cubicBezTo>
                  <a:pt x="5575265" y="970825"/>
                  <a:pt x="5576413" y="944589"/>
                  <a:pt x="5559705" y="933450"/>
                </a:cubicBezTo>
                <a:lnTo>
                  <a:pt x="5531130" y="914400"/>
                </a:lnTo>
                <a:cubicBezTo>
                  <a:pt x="5524780" y="904875"/>
                  <a:pt x="5520874" y="893154"/>
                  <a:pt x="5512080" y="885825"/>
                </a:cubicBezTo>
                <a:cubicBezTo>
                  <a:pt x="5496387" y="872747"/>
                  <a:pt x="5465257" y="863867"/>
                  <a:pt x="5445405" y="857250"/>
                </a:cubicBezTo>
                <a:cubicBezTo>
                  <a:pt x="5435880" y="847725"/>
                  <a:pt x="5427178" y="837299"/>
                  <a:pt x="5416830" y="828675"/>
                </a:cubicBezTo>
                <a:cubicBezTo>
                  <a:pt x="5408036" y="821346"/>
                  <a:pt x="5395913" y="818134"/>
                  <a:pt x="5388255" y="809625"/>
                </a:cubicBezTo>
                <a:cubicBezTo>
                  <a:pt x="5367015" y="786025"/>
                  <a:pt x="5331105" y="733425"/>
                  <a:pt x="5331105" y="733425"/>
                </a:cubicBezTo>
                <a:cubicBezTo>
                  <a:pt x="5327930" y="723900"/>
                  <a:pt x="5327149" y="713204"/>
                  <a:pt x="5321580" y="704850"/>
                </a:cubicBezTo>
                <a:cubicBezTo>
                  <a:pt x="5279449" y="641653"/>
                  <a:pt x="5305118" y="710026"/>
                  <a:pt x="5273955" y="647700"/>
                </a:cubicBezTo>
                <a:cubicBezTo>
                  <a:pt x="5234520" y="568830"/>
                  <a:pt x="5299975" y="672442"/>
                  <a:pt x="5245380" y="590550"/>
                </a:cubicBezTo>
                <a:cubicBezTo>
                  <a:pt x="5232554" y="513593"/>
                  <a:pt x="5241962" y="551722"/>
                  <a:pt x="5216805" y="476250"/>
                </a:cubicBezTo>
                <a:lnTo>
                  <a:pt x="5207280" y="447675"/>
                </a:lnTo>
                <a:cubicBezTo>
                  <a:pt x="5204105" y="438150"/>
                  <a:pt x="5204855" y="426200"/>
                  <a:pt x="5197755" y="419100"/>
                </a:cubicBezTo>
                <a:lnTo>
                  <a:pt x="5169180" y="390525"/>
                </a:lnTo>
                <a:cubicBezTo>
                  <a:pt x="5166005" y="381000"/>
                  <a:pt x="5167825" y="367786"/>
                  <a:pt x="5159655" y="361950"/>
                </a:cubicBezTo>
                <a:cubicBezTo>
                  <a:pt x="5135951" y="345018"/>
                  <a:pt x="5082848" y="341003"/>
                  <a:pt x="5054880" y="333375"/>
                </a:cubicBezTo>
                <a:cubicBezTo>
                  <a:pt x="5017547" y="323193"/>
                  <a:pt x="4992153" y="313859"/>
                  <a:pt x="4959630" y="295275"/>
                </a:cubicBezTo>
                <a:cubicBezTo>
                  <a:pt x="4949691" y="289595"/>
                  <a:pt x="4941516" y="280874"/>
                  <a:pt x="4931055" y="276225"/>
                </a:cubicBezTo>
                <a:cubicBezTo>
                  <a:pt x="4912705" y="268070"/>
                  <a:pt x="4890613" y="268314"/>
                  <a:pt x="4873905" y="257175"/>
                </a:cubicBezTo>
                <a:cubicBezTo>
                  <a:pt x="4836976" y="232556"/>
                  <a:pt x="4856190" y="241745"/>
                  <a:pt x="4816755" y="228600"/>
                </a:cubicBezTo>
                <a:cubicBezTo>
                  <a:pt x="4769457" y="157654"/>
                  <a:pt x="4830246" y="244789"/>
                  <a:pt x="4769130" y="171450"/>
                </a:cubicBezTo>
                <a:cubicBezTo>
                  <a:pt x="4761801" y="162656"/>
                  <a:pt x="4759019" y="150026"/>
                  <a:pt x="4750080" y="142875"/>
                </a:cubicBezTo>
                <a:cubicBezTo>
                  <a:pt x="4742240" y="136603"/>
                  <a:pt x="4730485" y="137840"/>
                  <a:pt x="4721505" y="133350"/>
                </a:cubicBezTo>
                <a:cubicBezTo>
                  <a:pt x="4711266" y="128230"/>
                  <a:pt x="4703169" y="119420"/>
                  <a:pt x="4692930" y="114300"/>
                </a:cubicBezTo>
                <a:cubicBezTo>
                  <a:pt x="4683950" y="109810"/>
                  <a:pt x="4673335" y="109265"/>
                  <a:pt x="4664355" y="104775"/>
                </a:cubicBezTo>
                <a:cubicBezTo>
                  <a:pt x="4654116" y="99655"/>
                  <a:pt x="4646302" y="90234"/>
                  <a:pt x="4635780" y="85725"/>
                </a:cubicBezTo>
                <a:cubicBezTo>
                  <a:pt x="4593054" y="67414"/>
                  <a:pt x="4606176" y="85211"/>
                  <a:pt x="4569105" y="66675"/>
                </a:cubicBezTo>
                <a:cubicBezTo>
                  <a:pt x="4558866" y="61555"/>
                  <a:pt x="4550769" y="52745"/>
                  <a:pt x="4540530" y="47625"/>
                </a:cubicBezTo>
                <a:cubicBezTo>
                  <a:pt x="4531550" y="43135"/>
                  <a:pt x="4520935" y="42590"/>
                  <a:pt x="4511955" y="38100"/>
                </a:cubicBezTo>
                <a:cubicBezTo>
                  <a:pt x="4501716" y="32980"/>
                  <a:pt x="4494099" y="23070"/>
                  <a:pt x="4483380" y="19050"/>
                </a:cubicBezTo>
                <a:cubicBezTo>
                  <a:pt x="4472730" y="15056"/>
                  <a:pt x="4385024" y="1070"/>
                  <a:pt x="4378605" y="0"/>
                </a:cubicBezTo>
                <a:cubicBezTo>
                  <a:pt x="4356380" y="3175"/>
                  <a:pt x="4332446" y="407"/>
                  <a:pt x="4311930" y="9525"/>
                </a:cubicBezTo>
                <a:cubicBezTo>
                  <a:pt x="4301469" y="14174"/>
                  <a:pt x="4292880" y="38100"/>
                  <a:pt x="4292880" y="3810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sl-SI" sz="3000" b="1" dirty="0" smtClean="0">
                <a:solidFill>
                  <a:schemeClr val="tx2">
                    <a:lumMod val="50000"/>
                  </a:schemeClr>
                </a:solidFill>
                <a:effectLst/>
              </a:rPr>
              <a:t> </a:t>
            </a:r>
            <a:r>
              <a:rPr lang="sl-SI" b="1" dirty="0">
                <a:solidFill>
                  <a:schemeClr val="accent2">
                    <a:lumMod val="75000"/>
                  </a:schemeClr>
                </a:solidFill>
              </a:rPr>
              <a:t>Kako intenzivirati uporabo?</a:t>
            </a:r>
            <a:r>
              <a:rPr lang="en-GB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sl-SI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56792"/>
            <a:ext cx="8363272" cy="4824536"/>
          </a:xfrm>
          <a:noFill/>
        </p:spPr>
        <p:txBody>
          <a:bodyPr>
            <a:normAutofit/>
          </a:bodyPr>
          <a:lstStyle/>
          <a:p>
            <a:pPr marL="571500" indent="-571500">
              <a:lnSpc>
                <a:spcPct val="90000"/>
              </a:lnSpc>
              <a:buFont typeface="+mj-lt"/>
              <a:buAutoNum type="arabicPeriod"/>
            </a:pPr>
            <a:r>
              <a:rPr lang="sl-SI" sz="2800" b="1" u="sng" dirty="0" smtClean="0">
                <a:effectLst/>
              </a:rPr>
              <a:t>Izobraževanje</a:t>
            </a:r>
            <a:r>
              <a:rPr lang="sl-SI" sz="2800" b="1" dirty="0" smtClean="0">
                <a:effectLst/>
              </a:rPr>
              <a:t> tistih, ki imajo moč odločanja.</a:t>
            </a:r>
          </a:p>
          <a:p>
            <a:pPr marL="571500" indent="-571500">
              <a:lnSpc>
                <a:spcPct val="90000"/>
              </a:lnSpc>
              <a:buFont typeface="+mj-lt"/>
              <a:buAutoNum type="arabicPeriod"/>
            </a:pPr>
            <a:r>
              <a:rPr lang="sl-SI" sz="2800" b="1" dirty="0" smtClean="0">
                <a:effectLst/>
              </a:rPr>
              <a:t>Pospeševanje v okviru </a:t>
            </a:r>
            <a:r>
              <a:rPr lang="sl-SI" sz="2800" b="1" u="sng" dirty="0" smtClean="0">
                <a:effectLst/>
              </a:rPr>
              <a:t>zelenih javnih naročil</a:t>
            </a:r>
            <a:r>
              <a:rPr lang="en-GB" sz="2800" b="1" dirty="0" smtClean="0">
                <a:effectLst/>
              </a:rPr>
              <a:t>.</a:t>
            </a:r>
          </a:p>
          <a:p>
            <a:pPr marL="571500" indent="-571500">
              <a:lnSpc>
                <a:spcPct val="90000"/>
              </a:lnSpc>
              <a:buFont typeface="+mj-lt"/>
              <a:buAutoNum type="arabicPeriod"/>
            </a:pPr>
            <a:r>
              <a:rPr lang="sl-SI" sz="2800" b="1" u="sng" dirty="0" smtClean="0">
                <a:effectLst/>
              </a:rPr>
              <a:t>Sankcioniranje</a:t>
            </a:r>
            <a:r>
              <a:rPr lang="sl-SI" sz="2800" b="1" dirty="0" smtClean="0">
                <a:effectLst/>
              </a:rPr>
              <a:t> ilegalnega odlaganja in plenjenja naravnih virov</a:t>
            </a:r>
            <a:r>
              <a:rPr lang="en-GB" sz="2800" b="1" dirty="0" smtClean="0">
                <a:effectLst/>
              </a:rPr>
              <a:t>.</a:t>
            </a:r>
            <a:endParaRPr lang="sl-SI" sz="2800" b="1" dirty="0" smtClean="0">
              <a:effectLst/>
            </a:endParaRPr>
          </a:p>
          <a:p>
            <a:pPr marL="571500" indent="-571500">
              <a:lnSpc>
                <a:spcPct val="90000"/>
              </a:lnSpc>
              <a:buFont typeface="+mj-lt"/>
              <a:buAutoNum type="arabicPeriod"/>
            </a:pPr>
            <a:r>
              <a:rPr lang="sl-SI" sz="2800" b="1" dirty="0" smtClean="0">
                <a:effectLst/>
              </a:rPr>
              <a:t>Dvig </a:t>
            </a:r>
            <a:r>
              <a:rPr lang="sl-SI" sz="2800" b="1" u="sng" dirty="0" smtClean="0">
                <a:effectLst/>
              </a:rPr>
              <a:t>motivacije</a:t>
            </a:r>
            <a:r>
              <a:rPr lang="sl-SI" sz="2800" b="1" dirty="0" smtClean="0">
                <a:effectLst/>
              </a:rPr>
              <a:t> in zavedanja laične javnosti:</a:t>
            </a:r>
          </a:p>
          <a:p>
            <a:pPr marL="571500" indent="-571500">
              <a:lnSpc>
                <a:spcPct val="90000"/>
              </a:lnSpc>
              <a:buFontTx/>
              <a:buChar char="-"/>
            </a:pPr>
            <a:r>
              <a:rPr lang="sl-SI" sz="2800" b="1" dirty="0" smtClean="0">
                <a:effectLst/>
              </a:rPr>
              <a:t>uporaba odpadkov je priložnost in potreba</a:t>
            </a:r>
            <a:r>
              <a:rPr lang="en-GB" sz="2800" b="1" dirty="0" smtClean="0">
                <a:effectLst/>
              </a:rPr>
              <a:t>, </a:t>
            </a:r>
            <a:endParaRPr lang="sl-SI" sz="2800" b="1" dirty="0" smtClean="0">
              <a:effectLst/>
            </a:endParaRPr>
          </a:p>
          <a:p>
            <a:pPr marL="571500" indent="-571500">
              <a:lnSpc>
                <a:spcPct val="90000"/>
              </a:lnSpc>
              <a:buFontTx/>
              <a:buChar char="-"/>
            </a:pPr>
            <a:r>
              <a:rPr lang="sl-SI" sz="2800" b="1" dirty="0" smtClean="0">
                <a:effectLst/>
              </a:rPr>
              <a:t>odpadki so odlična surovina,</a:t>
            </a:r>
          </a:p>
          <a:p>
            <a:pPr marL="571500" indent="-571500">
              <a:lnSpc>
                <a:spcPct val="90000"/>
              </a:lnSpc>
              <a:buFontTx/>
              <a:buChar char="-"/>
            </a:pPr>
            <a:r>
              <a:rPr lang="sl-SI" sz="2800" b="1" dirty="0" smtClean="0">
                <a:effectLst/>
              </a:rPr>
              <a:t>ob korektni uporabi ne obremenjujejo okolja, </a:t>
            </a:r>
          </a:p>
          <a:p>
            <a:pPr marL="571500" indent="-571500">
              <a:lnSpc>
                <a:spcPct val="90000"/>
              </a:lnSpc>
              <a:buFontTx/>
              <a:buChar char="-"/>
            </a:pPr>
            <a:r>
              <a:rPr lang="sl-SI" sz="2800" b="1" dirty="0" smtClean="0">
                <a:effectLst/>
              </a:rPr>
              <a:t>zmanjša se potreba po energiji in naravnih surovinah.</a:t>
            </a:r>
            <a:r>
              <a:rPr lang="sl-SI" sz="2200" b="1" dirty="0" smtClean="0">
                <a:effectLst/>
              </a:rPr>
              <a:t> </a:t>
            </a:r>
            <a:endParaRPr lang="sl-SI" sz="2200" dirty="0" smtClean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sl-SI" b="1" dirty="0" smtClean="0"/>
              <a:t/>
            </a:r>
            <a:br>
              <a:rPr lang="sl-SI" b="1" dirty="0" smtClean="0"/>
            </a:br>
            <a:r>
              <a:rPr lang="sl-SI" b="1" dirty="0" smtClean="0">
                <a:solidFill>
                  <a:schemeClr val="accent2">
                    <a:lumMod val="75000"/>
                  </a:schemeClr>
                </a:solidFill>
              </a:rPr>
              <a:t>Naravni </a:t>
            </a:r>
            <a:r>
              <a:rPr lang="sl-SI" b="1" dirty="0">
                <a:solidFill>
                  <a:schemeClr val="accent2">
                    <a:lumMod val="75000"/>
                  </a:schemeClr>
                </a:solidFill>
              </a:rPr>
              <a:t>agregat</a:t>
            </a:r>
            <a:r>
              <a:rPr lang="sl-SI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sl-SI" sz="3600" b="1" dirty="0" err="1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</a:t>
            </a:r>
            <a:r>
              <a:rPr lang="sl-SI" sz="3600" b="1" dirty="0" err="1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gregat</a:t>
            </a:r>
            <a:r>
              <a:rPr lang="sl-SI" sz="3600" b="1" dirty="0" smtClean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sl-SI" sz="3600" b="1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mineralnega izvora, ki je bil le mehansko predelan</a:t>
            </a:r>
            <a:r>
              <a:rPr lang="sl-SI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pic>
        <p:nvPicPr>
          <p:cNvPr id="1026" name="Picture 2" descr="C:\Users\Mladenovic\Documents\My Pictures\STROKOVNO\kamnolomi\golubovec\DSC006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916832"/>
            <a:ext cx="5596880" cy="41976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chemeClr val="accent2">
                    <a:lumMod val="75000"/>
                  </a:schemeClr>
                </a:solidFill>
              </a:rPr>
              <a:t>Naravni agregat</a:t>
            </a:r>
            <a:endParaRPr lang="sl-SI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Picture 3" descr="C:\Users\Mladenovic\Documents\My Pictures\foto_420_kamen\2009\Mladenovic\agregati\21868d\21868d-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196752"/>
            <a:ext cx="6696744" cy="4464496"/>
          </a:xfrm>
          <a:prstGeom prst="rect">
            <a:avLst/>
          </a:prstGeom>
          <a:noFill/>
        </p:spPr>
      </p:pic>
      <p:pic>
        <p:nvPicPr>
          <p:cNvPr id="4" name="Picture 2" descr="C:\Users\Mladenovic\Documents\My Pictures\foto_420_kamen\2009\Mladenovic\agregati\21868d\21868d-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268760"/>
            <a:ext cx="6480795" cy="43205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146250"/>
          </a:xfrm>
        </p:spPr>
        <p:txBody>
          <a:bodyPr>
            <a:normAutofit/>
          </a:bodyPr>
          <a:lstStyle/>
          <a:p>
            <a:r>
              <a:rPr lang="sl-SI" sz="4000" b="1" dirty="0" smtClean="0">
                <a:solidFill>
                  <a:schemeClr val="accent2">
                    <a:lumMod val="75000"/>
                  </a:schemeClr>
                </a:solidFill>
              </a:rPr>
              <a:t>Umetni agregat</a:t>
            </a:r>
            <a:r>
              <a:rPr lang="sl-SI" sz="4000" dirty="0" smtClean="0">
                <a:solidFill>
                  <a:schemeClr val="tx2">
                    <a:lumMod val="50000"/>
                  </a:schemeClr>
                </a:solidFill>
              </a:rPr>
              <a:t>: </a:t>
            </a:r>
            <a:r>
              <a:rPr lang="sl-SI" sz="4000" b="1" dirty="0" err="1">
                <a:solidFill>
                  <a:schemeClr val="accent2">
                    <a:lumMod val="75000"/>
                  </a:schemeClr>
                </a:solidFill>
              </a:rPr>
              <a:t>agregat</a:t>
            </a:r>
            <a:r>
              <a:rPr lang="sl-SI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l-SI" sz="4000" b="1" dirty="0" smtClean="0">
                <a:solidFill>
                  <a:schemeClr val="accent2">
                    <a:lumMod val="75000"/>
                  </a:schemeClr>
                </a:solidFill>
              </a:rPr>
              <a:t>iz industrije</a:t>
            </a:r>
            <a:endParaRPr lang="sl-SI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988840"/>
            <a:ext cx="532736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780928"/>
            <a:ext cx="2917578" cy="19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718300" y="4869160"/>
            <a:ext cx="2425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400" b="1" dirty="0">
                <a:cs typeface="Arial" charset="0"/>
              </a:rPr>
              <a:t>8/11 mm</a:t>
            </a:r>
            <a:endParaRPr lang="en-US" sz="2400" b="1" dirty="0">
              <a:cs typeface="Arial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187624" y="5805264"/>
            <a:ext cx="39604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400" b="1" dirty="0" smtClean="0">
                <a:cs typeface="Arial" charset="0"/>
              </a:rPr>
              <a:t>Proizvodnja agregata  </a:t>
            </a:r>
            <a:endParaRPr lang="en-US" sz="2400" b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68313" y="6921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l-SI" sz="4000" b="1" dirty="0" smtClean="0">
                <a:solidFill>
                  <a:schemeClr val="accent2">
                    <a:lumMod val="75000"/>
                  </a:schemeClr>
                </a:solidFill>
              </a:rPr>
              <a:t>Reciklirani agregat = </a:t>
            </a:r>
            <a:r>
              <a:rPr lang="sl-SI" sz="4000" b="1" dirty="0" err="1" smtClean="0">
                <a:solidFill>
                  <a:schemeClr val="accent2">
                    <a:lumMod val="75000"/>
                  </a:schemeClr>
                </a:solidFill>
              </a:rPr>
              <a:t>agregat</a:t>
            </a:r>
            <a:r>
              <a:rPr lang="sl-SI" sz="4000" b="1" dirty="0" smtClean="0">
                <a:solidFill>
                  <a:schemeClr val="accent2">
                    <a:lumMod val="75000"/>
                  </a:schemeClr>
                </a:solidFill>
              </a:rPr>
              <a:t> iz gradbenih ruševin</a:t>
            </a:r>
          </a:p>
        </p:txBody>
      </p:sp>
      <p:pic>
        <p:nvPicPr>
          <p:cNvPr id="23555" name="Picture 2" descr="http://howtobuildahouseblog.com/wp-content/uploads/2011/11/Building-Demolition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924175"/>
            <a:ext cx="37211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 descr="C:\Users\Mladenovic\Documents\My Pictures\foto_420_kamen\2009\Mladenovic\agregati\21868d\21868d-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2924175"/>
            <a:ext cx="4176712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84213" y="1557338"/>
            <a:ext cx="8229600" cy="1143000"/>
          </a:xfrm>
        </p:spPr>
        <p:txBody>
          <a:bodyPr/>
          <a:lstStyle/>
          <a:p>
            <a:r>
              <a:rPr lang="sl-SI" sz="4400" b="1" dirty="0" smtClean="0"/>
              <a:t>Kakršne ruševine, takšen agregat?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67544" y="2204864"/>
            <a:ext cx="8147050" cy="3041650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r>
              <a:rPr lang="sl-SI" sz="66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            </a:t>
            </a:r>
          </a:p>
          <a:p>
            <a:pPr algn="ctr">
              <a:buFontTx/>
              <a:buNone/>
              <a:defRPr/>
            </a:pPr>
            <a:r>
              <a:rPr lang="sl-SI" sz="66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NE DRŽI!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1914</TotalTime>
  <Words>1132</Words>
  <Application>Microsoft Office PowerPoint</Application>
  <PresentationFormat>Diaprojekcija na zaslonu (4:3)</PresentationFormat>
  <Paragraphs>203</Paragraphs>
  <Slides>41</Slides>
  <Notes>28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41</vt:i4>
      </vt:variant>
    </vt:vector>
  </HeadingPairs>
  <TitlesOfParts>
    <vt:vector size="42" baseType="lpstr">
      <vt:lpstr>Office Theme</vt:lpstr>
      <vt:lpstr>  OBDELAVA GRADBENIH ODPADKOV - PREDELAVA ALI RECIKLAŽA ?  Drugi del : Reciklirani agregati – lastnosti in uporabnost </vt:lpstr>
      <vt:lpstr>Vsebina predstavitve</vt:lpstr>
      <vt:lpstr>Terminologija </vt:lpstr>
      <vt:lpstr>Agregati</vt:lpstr>
      <vt:lpstr> Naravni agregat: agregat mineralnega izvora, ki je bil le mehansko predelan. </vt:lpstr>
      <vt:lpstr>Naravni agregat</vt:lpstr>
      <vt:lpstr>Umetni agregat: agregat iz industrije</vt:lpstr>
      <vt:lpstr>Reciklirani agregat = agregat iz gradbenih ruševin</vt:lpstr>
      <vt:lpstr>Kakršne ruševine, takšen agregat?</vt:lpstr>
      <vt:lpstr>Diapozitiv 10</vt:lpstr>
      <vt:lpstr>BUM</vt:lpstr>
      <vt:lpstr>Dan, ko je padla stara Cinkarna  Dnevnik, 7. maj 2005 </vt:lpstr>
      <vt:lpstr>Kako ruši inšpekcija? </vt:lpstr>
      <vt:lpstr>Pristop: Nekaj vmes </vt:lpstr>
      <vt:lpstr>Selektivno rušenje </vt:lpstr>
      <vt:lpstr>Zakaj je selektivno rušenje nujno?</vt:lpstr>
      <vt:lpstr>V stavbi so lahko nevarni materiali!</vt:lpstr>
      <vt:lpstr>Azbest – od magičnega do nevarnega materiala</vt:lpstr>
      <vt:lpstr>Zakaj je azbest nevaren?</vt:lpstr>
      <vt:lpstr> družina Jonckheere</vt:lpstr>
      <vt:lpstr>Dvojčka, 11.9.2001</vt:lpstr>
      <vt:lpstr>Azbest - prepoved 107 let po prvem opozorilu! </vt:lpstr>
      <vt:lpstr>Slovenija</vt:lpstr>
      <vt:lpstr>Praksa v Sloveniji</vt:lpstr>
      <vt:lpstr>Diapozitiv 25</vt:lpstr>
      <vt:lpstr>Predelava v agregat</vt:lpstr>
      <vt:lpstr>Diapozitiv 27</vt:lpstr>
      <vt:lpstr>Reciklirani agregat</vt:lpstr>
      <vt:lpstr>Trenutna kakovost recikliranega agregata</vt:lpstr>
      <vt:lpstr>Možna uporaba</vt:lpstr>
      <vt:lpstr>Možna uporaba</vt:lpstr>
      <vt:lpstr>Zeleni betoni! </vt:lpstr>
      <vt:lpstr>Kaj so zeleni betoni?</vt:lpstr>
      <vt:lpstr>Betoni so najpomembnejši</vt:lpstr>
      <vt:lpstr>Nekaj dejstev</vt:lpstr>
      <vt:lpstr>Panteon, Rim</vt:lpstr>
      <vt:lpstr>Beton</vt:lpstr>
      <vt:lpstr>Problem je cement </vt:lpstr>
      <vt:lpstr>Diapozitiv 39</vt:lpstr>
      <vt:lpstr>Beton iz recikliranega betona</vt:lpstr>
      <vt:lpstr> Kako intenzivirati uporabo? </vt:lpstr>
    </vt:vector>
  </TitlesOfParts>
  <Company>ZAG Ljubljana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</dc:title>
  <dc:creator>Alenka Mauko</dc:creator>
  <cp:lastModifiedBy>Mirko</cp:lastModifiedBy>
  <cp:revision>191</cp:revision>
  <dcterms:created xsi:type="dcterms:W3CDTF">2012-06-15T12:52:00Z</dcterms:created>
  <dcterms:modified xsi:type="dcterms:W3CDTF">2016-10-05T22:36:01Z</dcterms:modified>
</cp:coreProperties>
</file>